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5"/>
  </p:notesMasterIdLst>
  <p:handoutMasterIdLst>
    <p:handoutMasterId r:id="rId96"/>
  </p:handoutMasterIdLst>
  <p:sldIdLst>
    <p:sldId id="397" r:id="rId2"/>
    <p:sldId id="256" r:id="rId3"/>
    <p:sldId id="336" r:id="rId4"/>
    <p:sldId id="287" r:id="rId5"/>
    <p:sldId id="325" r:id="rId6"/>
    <p:sldId id="328" r:id="rId7"/>
    <p:sldId id="327" r:id="rId8"/>
    <p:sldId id="329" r:id="rId9"/>
    <p:sldId id="337" r:id="rId10"/>
    <p:sldId id="338" r:id="rId11"/>
    <p:sldId id="339" r:id="rId12"/>
    <p:sldId id="341" r:id="rId13"/>
    <p:sldId id="391" r:id="rId14"/>
    <p:sldId id="392" r:id="rId15"/>
    <p:sldId id="342" r:id="rId16"/>
    <p:sldId id="343" r:id="rId17"/>
    <p:sldId id="317" r:id="rId18"/>
    <p:sldId id="318" r:id="rId19"/>
    <p:sldId id="284" r:id="rId20"/>
    <p:sldId id="285" r:id="rId21"/>
    <p:sldId id="319" r:id="rId22"/>
    <p:sldId id="268" r:id="rId23"/>
    <p:sldId id="395" r:id="rId24"/>
    <p:sldId id="396" r:id="rId25"/>
    <p:sldId id="346" r:id="rId26"/>
    <p:sldId id="320" r:id="rId27"/>
    <p:sldId id="345" r:id="rId28"/>
    <p:sldId id="348" r:id="rId29"/>
    <p:sldId id="344" r:id="rId30"/>
    <p:sldId id="314" r:id="rId31"/>
    <p:sldId id="289" r:id="rId32"/>
    <p:sldId id="321" r:id="rId33"/>
    <p:sldId id="353" r:id="rId34"/>
    <p:sldId id="290" r:id="rId35"/>
    <p:sldId id="352" r:id="rId36"/>
    <p:sldId id="292" r:id="rId37"/>
    <p:sldId id="354" r:id="rId38"/>
    <p:sldId id="349" r:id="rId39"/>
    <p:sldId id="293" r:id="rId40"/>
    <p:sldId id="351" r:id="rId41"/>
    <p:sldId id="350" r:id="rId42"/>
    <p:sldId id="322" r:id="rId43"/>
    <p:sldId id="291" r:id="rId44"/>
    <p:sldId id="301" r:id="rId45"/>
    <p:sldId id="355" r:id="rId46"/>
    <p:sldId id="359" r:id="rId47"/>
    <p:sldId id="360" r:id="rId48"/>
    <p:sldId id="358" r:id="rId49"/>
    <p:sldId id="380" r:id="rId50"/>
    <p:sldId id="361" r:id="rId51"/>
    <p:sldId id="362" r:id="rId52"/>
    <p:sldId id="356" r:id="rId53"/>
    <p:sldId id="363" r:id="rId54"/>
    <p:sldId id="364" r:id="rId55"/>
    <p:sldId id="365" r:id="rId56"/>
    <p:sldId id="357" r:id="rId57"/>
    <p:sldId id="366" r:id="rId58"/>
    <p:sldId id="367" r:id="rId59"/>
    <p:sldId id="369" r:id="rId60"/>
    <p:sldId id="368" r:id="rId61"/>
    <p:sldId id="370" r:id="rId62"/>
    <p:sldId id="371" r:id="rId63"/>
    <p:sldId id="372" r:id="rId64"/>
    <p:sldId id="373" r:id="rId65"/>
    <p:sldId id="374" r:id="rId66"/>
    <p:sldId id="388" r:id="rId67"/>
    <p:sldId id="389" r:id="rId68"/>
    <p:sldId id="390" r:id="rId69"/>
    <p:sldId id="323" r:id="rId70"/>
    <p:sldId id="376" r:id="rId71"/>
    <p:sldId id="377" r:id="rId72"/>
    <p:sldId id="378" r:id="rId73"/>
    <p:sldId id="375" r:id="rId74"/>
    <p:sldId id="303" r:id="rId75"/>
    <p:sldId id="304" r:id="rId76"/>
    <p:sldId id="315" r:id="rId77"/>
    <p:sldId id="306" r:id="rId78"/>
    <p:sldId id="307" r:id="rId79"/>
    <p:sldId id="381" r:id="rId80"/>
    <p:sldId id="382" r:id="rId81"/>
    <p:sldId id="383" r:id="rId82"/>
    <p:sldId id="308" r:id="rId83"/>
    <p:sldId id="384" r:id="rId84"/>
    <p:sldId id="386" r:id="rId85"/>
    <p:sldId id="385" r:id="rId86"/>
    <p:sldId id="309" r:id="rId87"/>
    <p:sldId id="310" r:id="rId88"/>
    <p:sldId id="311" r:id="rId89"/>
    <p:sldId id="387" r:id="rId90"/>
    <p:sldId id="312" r:id="rId91"/>
    <p:sldId id="379" r:id="rId92"/>
    <p:sldId id="394" r:id="rId93"/>
    <p:sldId id="393" r:id="rId9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30" autoAdjust="0"/>
    <p:restoredTop sz="94660"/>
  </p:normalViewPr>
  <p:slideViewPr>
    <p:cSldViewPr snapToGrid="0" snapToObjects="1">
      <p:cViewPr varScale="1">
        <p:scale>
          <a:sx n="83" d="100"/>
          <a:sy n="83" d="100"/>
        </p:scale>
        <p:origin x="1046" y="53"/>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FE14BF-BB0A-CE41-86BB-F7FC0A4FC638}" type="datetimeFigureOut">
              <a:rPr lang="en-US" smtClean="0"/>
              <a:t>3/29/2018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B69FD77-E09D-C542-B7B5-4D4345C3E158}" type="slidenum">
              <a:rPr lang="en-US" smtClean="0"/>
              <a:t>‹#›</a:t>
            </a:fld>
            <a:endParaRPr lang="en-US"/>
          </a:p>
        </p:txBody>
      </p:sp>
    </p:spTree>
    <p:extLst>
      <p:ext uri="{BB962C8B-B14F-4D97-AF65-F5344CB8AC3E}">
        <p14:creationId xmlns:p14="http://schemas.microsoft.com/office/powerpoint/2010/main" val="33864358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B3F966-EB11-714A-9149-E802AF9D57B9}" type="datetimeFigureOut">
              <a:rPr lang="en-US" smtClean="0"/>
              <a:pPr/>
              <a:t>3/29/2018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FCBF73-0733-5145-9EF1-194A2E62BF21}" type="slidenum">
              <a:rPr lang="en-US" smtClean="0"/>
              <a:pPr/>
              <a:t>‹#›</a:t>
            </a:fld>
            <a:endParaRPr lang="en-US"/>
          </a:p>
        </p:txBody>
      </p:sp>
    </p:spTree>
    <p:extLst>
      <p:ext uri="{BB962C8B-B14F-4D97-AF65-F5344CB8AC3E}">
        <p14:creationId xmlns:p14="http://schemas.microsoft.com/office/powerpoint/2010/main" val="22169801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Arial" charset="0"/>
                <a:ea typeface="ＭＳ Ｐゴシック" charset="0"/>
                <a:cs typeface="Arial" charset="0"/>
              </a:defRPr>
            </a:lvl1pPr>
            <a:lvl2pPr marL="742950" indent="-285750">
              <a:defRPr sz="1200">
                <a:solidFill>
                  <a:schemeClr val="tx1"/>
                </a:solidFill>
                <a:latin typeface="Arial" charset="0"/>
                <a:ea typeface="Arial" charset="0"/>
                <a:cs typeface="Arial" charset="0"/>
              </a:defRPr>
            </a:lvl2pPr>
            <a:lvl3pPr marL="1143000" indent="-228600">
              <a:defRPr sz="1200">
                <a:solidFill>
                  <a:schemeClr val="tx1"/>
                </a:solidFill>
                <a:latin typeface="Arial" charset="0"/>
                <a:ea typeface="Arial" charset="0"/>
                <a:cs typeface="Arial" charset="0"/>
              </a:defRPr>
            </a:lvl3pPr>
            <a:lvl4pPr marL="1600200" indent="-228600">
              <a:defRPr sz="1200">
                <a:solidFill>
                  <a:schemeClr val="tx1"/>
                </a:solidFill>
                <a:latin typeface="Arial" charset="0"/>
                <a:ea typeface="Arial" charset="0"/>
                <a:cs typeface="Arial" charset="0"/>
              </a:defRPr>
            </a:lvl4pPr>
            <a:lvl5pPr marL="2057400" indent="-228600">
              <a:defRPr sz="1200">
                <a:solidFill>
                  <a:schemeClr val="tx1"/>
                </a:solidFill>
                <a:latin typeface="Arial" charset="0"/>
                <a:ea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ea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ea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ea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ea typeface="Arial" charset="0"/>
                <a:cs typeface="Arial" charset="0"/>
              </a:defRPr>
            </a:lvl9pPr>
          </a:lstStyle>
          <a:p>
            <a:fld id="{FD0B9A1C-93B6-5A49-84D0-F073F0DFF836}" type="slidenum">
              <a:rPr lang="en-US"/>
              <a:pPr/>
              <a:t>1</a:t>
            </a:fld>
            <a:endParaRPr lang="en-US"/>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tr-TR"/>
          </a:p>
        </p:txBody>
      </p:sp>
    </p:spTree>
    <p:extLst>
      <p:ext uri="{BB962C8B-B14F-4D97-AF65-F5344CB8AC3E}">
        <p14:creationId xmlns:p14="http://schemas.microsoft.com/office/powerpoint/2010/main" val="3289858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a:xfrm>
            <a:off x="906524" y="6492875"/>
            <a:ext cx="2133600" cy="365125"/>
          </a:xfrm>
          <a:prstGeom prst="rect">
            <a:avLst/>
          </a:prstGeom>
        </p:spPr>
        <p:txBody>
          <a:bodyPr/>
          <a:lstStyle>
            <a:lvl1pPr>
              <a:defRPr/>
            </a:lvl1pPr>
          </a:lstStyle>
          <a:p>
            <a:fld id="{8D0FCEEE-9776-A446-AE2D-260A7A43AAA9}" type="datetime1">
              <a:rPr lang="en-US" smtClean="0"/>
              <a:t>3/29/2018</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7 Design and implementation</a:t>
            </a:r>
            <a:endParaRPr lang="en-US"/>
          </a:p>
        </p:txBody>
      </p:sp>
      <p:sp>
        <p:nvSpPr>
          <p:cNvPr id="6" name="Slide Number Placeholder 5"/>
          <p:cNvSpPr>
            <a:spLocks noGrp="1"/>
          </p:cNvSpPr>
          <p:nvPr>
            <p:ph type="sldNum" sz="quarter" idx="12"/>
          </p:nvPr>
        </p:nvSpPr>
        <p:spPr/>
        <p:txBody>
          <a:bodyPr/>
          <a:lstStyle>
            <a:lvl1pPr>
              <a:defRPr/>
            </a:lvl1pPr>
          </a:lstStyle>
          <a:p>
            <a:fld id="{EC83099C-5FA5-B04A-B819-64718E2A253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a:xfrm>
            <a:off x="906524" y="6492875"/>
            <a:ext cx="2133600" cy="365125"/>
          </a:xfrm>
          <a:prstGeom prst="rect">
            <a:avLst/>
          </a:prstGeom>
        </p:spPr>
        <p:txBody>
          <a:bodyPr/>
          <a:lstStyle>
            <a:lvl1pPr>
              <a:defRPr/>
            </a:lvl1pPr>
          </a:lstStyle>
          <a:p>
            <a:fld id="{6BFC7338-234C-3740-B565-233E6E0E6AC5}" type="datetime1">
              <a:rPr lang="en-US" smtClean="0"/>
              <a:t>3/29/2018</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7 Design and implementation</a:t>
            </a:r>
            <a:endParaRPr lang="en-US"/>
          </a:p>
        </p:txBody>
      </p:sp>
      <p:sp>
        <p:nvSpPr>
          <p:cNvPr id="6" name="Slide Number Placeholder 5"/>
          <p:cNvSpPr>
            <a:spLocks noGrp="1"/>
          </p:cNvSpPr>
          <p:nvPr>
            <p:ph type="sldNum" sz="quarter" idx="12"/>
          </p:nvPr>
        </p:nvSpPr>
        <p:spPr/>
        <p:txBody>
          <a:bodyPr/>
          <a:lstStyle>
            <a:lvl1pPr>
              <a:defRPr/>
            </a:lvl1pPr>
          </a:lstStyle>
          <a:p>
            <a:fld id="{EC83099C-5FA5-B04A-B819-64718E2A253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a:xfrm>
            <a:off x="906524" y="6492875"/>
            <a:ext cx="2133600" cy="365125"/>
          </a:xfrm>
          <a:prstGeom prst="rect">
            <a:avLst/>
          </a:prstGeom>
        </p:spPr>
        <p:txBody>
          <a:bodyPr/>
          <a:lstStyle>
            <a:lvl1pPr>
              <a:defRPr/>
            </a:lvl1pPr>
          </a:lstStyle>
          <a:p>
            <a:fld id="{0308268B-D336-0449-8845-CF1168309FD8}" type="datetime1">
              <a:rPr lang="en-US" smtClean="0"/>
              <a:t>3/29/2018</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7 Design and implementation</a:t>
            </a:r>
            <a:endParaRPr lang="en-US"/>
          </a:p>
        </p:txBody>
      </p:sp>
      <p:sp>
        <p:nvSpPr>
          <p:cNvPr id="6" name="Slide Number Placeholder 5"/>
          <p:cNvSpPr>
            <a:spLocks noGrp="1"/>
          </p:cNvSpPr>
          <p:nvPr>
            <p:ph type="sldNum" sz="quarter" idx="12"/>
          </p:nvPr>
        </p:nvSpPr>
        <p:spPr/>
        <p:txBody>
          <a:bodyPr/>
          <a:lstStyle>
            <a:lvl1pPr>
              <a:defRPr/>
            </a:lvl1pPr>
          </a:lstStyle>
          <a:p>
            <a:fld id="{EC83099C-5FA5-B04A-B819-64718E2A253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Content Placeholder 2"/>
          <p:cNvSpPr>
            <a:spLocks noGrp="1"/>
          </p:cNvSpPr>
          <p:nvPr>
            <p:ph idx="1"/>
          </p:nvPr>
        </p:nvSpPr>
        <p:spPr>
          <a:xfrm>
            <a:off x="-2" y="762000"/>
            <a:ext cx="9144001" cy="5435600"/>
          </a:xfrm>
          <a:prstGeom prst="rect">
            <a:avLst/>
          </a:prstGeom>
        </p:spPr>
        <p:txBody>
          <a:bodyPr/>
          <a:lstStyle>
            <a:lvl1pPr>
              <a:spcBef>
                <a:spcPts val="600"/>
              </a:spcBef>
              <a:spcAft>
                <a:spcPts val="600"/>
              </a:spcAft>
              <a:buFont typeface="Wingdings" charset="2"/>
              <a:buChar char="²"/>
              <a:defRPr sz="2400">
                <a:solidFill>
                  <a:srgbClr val="46424D"/>
                </a:solidFill>
                <a:latin typeface="Arial"/>
                <a:cs typeface="Arial"/>
              </a:defRPr>
            </a:lvl1pPr>
            <a:lvl2pPr>
              <a:spcBef>
                <a:spcPts val="300"/>
              </a:spcBef>
              <a:spcAft>
                <a:spcPts val="300"/>
              </a:spcAft>
              <a:buFont typeface="Wingdings" charset="2"/>
              <a:buChar char="§"/>
              <a:defRPr sz="2000">
                <a:solidFill>
                  <a:srgbClr val="46424D"/>
                </a:solidFill>
                <a:latin typeface="Arial"/>
                <a:cs typeface="Arial"/>
              </a:defRPr>
            </a:lvl2pPr>
            <a:lvl3pPr>
              <a:defRPr sz="1800">
                <a:solidFill>
                  <a:srgbClr val="46424D"/>
                </a:solidFill>
                <a:latin typeface="Arial"/>
                <a:cs typeface="Arial"/>
              </a:defRPr>
            </a:lvl3pPr>
            <a:lvl4pPr>
              <a:defRPr sz="1800">
                <a:solidFill>
                  <a:srgbClr val="46424D"/>
                </a:solidFill>
                <a:latin typeface="Arial"/>
                <a:cs typeface="Arial"/>
              </a:defRPr>
            </a:lvl4pPr>
            <a:lvl5pPr>
              <a:defRPr sz="1800">
                <a:solidFill>
                  <a:srgbClr val="46424D"/>
                </a:solidFill>
                <a:latin typeface="Arial"/>
                <a:cs typeface="Arial"/>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a:xfrm>
            <a:off x="906524" y="6492875"/>
            <a:ext cx="2133600" cy="365125"/>
          </a:xfrm>
          <a:prstGeom prst="rect">
            <a:avLst/>
          </a:prstGeom>
        </p:spPr>
        <p:txBody>
          <a:bodyPr/>
          <a:lstStyle>
            <a:lvl1pPr>
              <a:defRPr/>
            </a:lvl1pPr>
          </a:lstStyle>
          <a:p>
            <a:fld id="{A21B4A3F-1E60-B74C-A581-19C18DB65E1E}" type="datetime1">
              <a:rPr lang="en-US" smtClean="0"/>
              <a:t>3/29/2018</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7 Design and implementation</a:t>
            </a:r>
            <a:endParaRPr lang="en-US"/>
          </a:p>
        </p:txBody>
      </p:sp>
      <p:sp>
        <p:nvSpPr>
          <p:cNvPr id="6" name="Slide Number Placeholder 5"/>
          <p:cNvSpPr>
            <a:spLocks noGrp="1"/>
          </p:cNvSpPr>
          <p:nvPr>
            <p:ph type="sldNum" sz="quarter" idx="12"/>
          </p:nvPr>
        </p:nvSpPr>
        <p:spPr/>
        <p:txBody>
          <a:bodyPr/>
          <a:lstStyle>
            <a:lvl1pPr>
              <a:defRPr/>
            </a:lvl1pPr>
          </a:lstStyle>
          <a:p>
            <a:fld id="{EC83099C-5FA5-B04A-B819-64718E2A253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a:xfrm>
            <a:off x="906524" y="6492875"/>
            <a:ext cx="2133600" cy="365125"/>
          </a:xfrm>
          <a:prstGeom prst="rect">
            <a:avLst/>
          </a:prstGeom>
        </p:spPr>
        <p:txBody>
          <a:bodyPr/>
          <a:lstStyle>
            <a:lvl1pPr>
              <a:defRPr/>
            </a:lvl1pPr>
          </a:lstStyle>
          <a:p>
            <a:fld id="{AD53E913-82BF-CC49-8A39-80AA62FC9D3D}" type="datetime1">
              <a:rPr lang="en-US" smtClean="0"/>
              <a:t>3/29/2018</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7 Design and implementation</a:t>
            </a:r>
            <a:endParaRPr lang="en-US"/>
          </a:p>
        </p:txBody>
      </p:sp>
      <p:sp>
        <p:nvSpPr>
          <p:cNvPr id="6" name="Slide Number Placeholder 5"/>
          <p:cNvSpPr>
            <a:spLocks noGrp="1"/>
          </p:cNvSpPr>
          <p:nvPr>
            <p:ph type="sldNum" sz="quarter" idx="12"/>
          </p:nvPr>
        </p:nvSpPr>
        <p:spPr/>
        <p:txBody>
          <a:bodyPr/>
          <a:lstStyle>
            <a:lvl1pPr>
              <a:defRPr/>
            </a:lvl1pPr>
          </a:lstStyle>
          <a:p>
            <a:fld id="{EC83099C-5FA5-B04A-B819-64718E2A253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3"/>
          <p:cNvSpPr>
            <a:spLocks noGrp="1"/>
          </p:cNvSpPr>
          <p:nvPr>
            <p:ph type="dt" sz="half" idx="10"/>
          </p:nvPr>
        </p:nvSpPr>
        <p:spPr>
          <a:xfrm>
            <a:off x="906524" y="6492875"/>
            <a:ext cx="2133600" cy="365125"/>
          </a:xfrm>
          <a:prstGeom prst="rect">
            <a:avLst/>
          </a:prstGeom>
        </p:spPr>
        <p:txBody>
          <a:bodyPr/>
          <a:lstStyle>
            <a:lvl1pPr>
              <a:defRPr/>
            </a:lvl1pPr>
          </a:lstStyle>
          <a:p>
            <a:fld id="{63B0522E-9C5F-5B41-9511-C53C2E2BA003}" type="datetime1">
              <a:rPr lang="en-US" smtClean="0"/>
              <a:t>3/29/2018</a:t>
            </a:fld>
            <a:endParaRPr lang="en-US"/>
          </a:p>
        </p:txBody>
      </p:sp>
      <p:sp>
        <p:nvSpPr>
          <p:cNvPr id="6" name="Footer Placeholder 4"/>
          <p:cNvSpPr>
            <a:spLocks noGrp="1"/>
          </p:cNvSpPr>
          <p:nvPr>
            <p:ph type="ftr" sz="quarter" idx="11"/>
          </p:nvPr>
        </p:nvSpPr>
        <p:spPr/>
        <p:txBody>
          <a:bodyPr/>
          <a:lstStyle>
            <a:lvl1pPr>
              <a:defRPr/>
            </a:lvl1pPr>
          </a:lstStyle>
          <a:p>
            <a:r>
              <a:rPr lang="en-US" smtClean="0"/>
              <a:t>Chapter 7 Design and implementation</a:t>
            </a:r>
            <a:endParaRPr lang="en-US"/>
          </a:p>
        </p:txBody>
      </p:sp>
      <p:sp>
        <p:nvSpPr>
          <p:cNvPr id="7" name="Slide Number Placeholder 5"/>
          <p:cNvSpPr>
            <a:spLocks noGrp="1"/>
          </p:cNvSpPr>
          <p:nvPr>
            <p:ph type="sldNum" sz="quarter" idx="12"/>
          </p:nvPr>
        </p:nvSpPr>
        <p:spPr/>
        <p:txBody>
          <a:bodyPr/>
          <a:lstStyle>
            <a:lvl1pPr>
              <a:defRPr/>
            </a:lvl1pPr>
          </a:lstStyle>
          <a:p>
            <a:fld id="{EC83099C-5FA5-B04A-B819-64718E2A253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3"/>
          <p:cNvSpPr>
            <a:spLocks noGrp="1"/>
          </p:cNvSpPr>
          <p:nvPr>
            <p:ph type="dt" sz="half" idx="10"/>
          </p:nvPr>
        </p:nvSpPr>
        <p:spPr>
          <a:xfrm>
            <a:off x="906524" y="6492875"/>
            <a:ext cx="2133600" cy="365125"/>
          </a:xfrm>
          <a:prstGeom prst="rect">
            <a:avLst/>
          </a:prstGeom>
        </p:spPr>
        <p:txBody>
          <a:bodyPr/>
          <a:lstStyle>
            <a:lvl1pPr>
              <a:defRPr/>
            </a:lvl1pPr>
          </a:lstStyle>
          <a:p>
            <a:fld id="{3EFE459F-5A2F-6545-BFEF-214162C7D2E9}" type="datetime1">
              <a:rPr lang="en-US" smtClean="0"/>
              <a:t>3/29/2018</a:t>
            </a:fld>
            <a:endParaRPr lang="en-US"/>
          </a:p>
        </p:txBody>
      </p:sp>
      <p:sp>
        <p:nvSpPr>
          <p:cNvPr id="8" name="Footer Placeholder 4"/>
          <p:cNvSpPr>
            <a:spLocks noGrp="1"/>
          </p:cNvSpPr>
          <p:nvPr>
            <p:ph type="ftr" sz="quarter" idx="11"/>
          </p:nvPr>
        </p:nvSpPr>
        <p:spPr/>
        <p:txBody>
          <a:bodyPr/>
          <a:lstStyle>
            <a:lvl1pPr>
              <a:defRPr/>
            </a:lvl1pPr>
          </a:lstStyle>
          <a:p>
            <a:r>
              <a:rPr lang="en-US" smtClean="0"/>
              <a:t>Chapter 7 Design and implementation</a:t>
            </a:r>
            <a:endParaRPr lang="en-US"/>
          </a:p>
        </p:txBody>
      </p:sp>
      <p:sp>
        <p:nvSpPr>
          <p:cNvPr id="9" name="Slide Number Placeholder 5"/>
          <p:cNvSpPr>
            <a:spLocks noGrp="1"/>
          </p:cNvSpPr>
          <p:nvPr>
            <p:ph type="sldNum" sz="quarter" idx="12"/>
          </p:nvPr>
        </p:nvSpPr>
        <p:spPr/>
        <p:txBody>
          <a:bodyPr/>
          <a:lstStyle>
            <a:lvl1pPr>
              <a:defRPr/>
            </a:lvl1pPr>
          </a:lstStyle>
          <a:p>
            <a:fld id="{EC83099C-5FA5-B04A-B819-64718E2A253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3"/>
          <p:cNvSpPr>
            <a:spLocks noGrp="1"/>
          </p:cNvSpPr>
          <p:nvPr>
            <p:ph type="dt" sz="half" idx="10"/>
          </p:nvPr>
        </p:nvSpPr>
        <p:spPr>
          <a:xfrm>
            <a:off x="906524" y="6492875"/>
            <a:ext cx="2133600" cy="365125"/>
          </a:xfrm>
          <a:prstGeom prst="rect">
            <a:avLst/>
          </a:prstGeom>
        </p:spPr>
        <p:txBody>
          <a:bodyPr/>
          <a:lstStyle>
            <a:lvl1pPr>
              <a:defRPr/>
            </a:lvl1pPr>
          </a:lstStyle>
          <a:p>
            <a:fld id="{F6CB4E05-96F2-2246-9C59-54046EEE184E}" type="datetime1">
              <a:rPr lang="en-US" smtClean="0"/>
              <a:t>3/29/2018</a:t>
            </a:fld>
            <a:endParaRPr lang="en-US"/>
          </a:p>
        </p:txBody>
      </p:sp>
      <p:sp>
        <p:nvSpPr>
          <p:cNvPr id="4" name="Footer Placeholder 4"/>
          <p:cNvSpPr>
            <a:spLocks noGrp="1"/>
          </p:cNvSpPr>
          <p:nvPr>
            <p:ph type="ftr" sz="quarter" idx="11"/>
          </p:nvPr>
        </p:nvSpPr>
        <p:spPr/>
        <p:txBody>
          <a:bodyPr/>
          <a:lstStyle>
            <a:lvl1pPr>
              <a:defRPr/>
            </a:lvl1pPr>
          </a:lstStyle>
          <a:p>
            <a:r>
              <a:rPr lang="en-US" smtClean="0"/>
              <a:t>Chapter 7 Design and implementation</a:t>
            </a:r>
            <a:endParaRPr lang="en-US"/>
          </a:p>
        </p:txBody>
      </p:sp>
      <p:sp>
        <p:nvSpPr>
          <p:cNvPr id="5" name="Slide Number Placeholder 5"/>
          <p:cNvSpPr>
            <a:spLocks noGrp="1"/>
          </p:cNvSpPr>
          <p:nvPr>
            <p:ph type="sldNum" sz="quarter" idx="12"/>
          </p:nvPr>
        </p:nvSpPr>
        <p:spPr/>
        <p:txBody>
          <a:bodyPr/>
          <a:lstStyle>
            <a:lvl1pPr>
              <a:defRPr/>
            </a:lvl1pPr>
          </a:lstStyle>
          <a:p>
            <a:fld id="{EC83099C-5FA5-B04A-B819-64718E2A253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906524" y="6492875"/>
            <a:ext cx="2133600" cy="365125"/>
          </a:xfrm>
          <a:prstGeom prst="rect">
            <a:avLst/>
          </a:prstGeom>
        </p:spPr>
        <p:txBody>
          <a:bodyPr/>
          <a:lstStyle>
            <a:lvl1pPr>
              <a:defRPr/>
            </a:lvl1pPr>
          </a:lstStyle>
          <a:p>
            <a:fld id="{99FF9EBB-4166-D44B-A65F-FDA162C9DD13}" type="datetime1">
              <a:rPr lang="en-US" smtClean="0"/>
              <a:t>3/29/2018</a:t>
            </a:fld>
            <a:endParaRPr lang="en-US"/>
          </a:p>
        </p:txBody>
      </p:sp>
      <p:sp>
        <p:nvSpPr>
          <p:cNvPr id="3" name="Footer Placeholder 4"/>
          <p:cNvSpPr>
            <a:spLocks noGrp="1"/>
          </p:cNvSpPr>
          <p:nvPr>
            <p:ph type="ftr" sz="quarter" idx="11"/>
          </p:nvPr>
        </p:nvSpPr>
        <p:spPr/>
        <p:txBody>
          <a:bodyPr/>
          <a:lstStyle>
            <a:lvl1pPr>
              <a:defRPr/>
            </a:lvl1pPr>
          </a:lstStyle>
          <a:p>
            <a:r>
              <a:rPr lang="en-US" smtClean="0"/>
              <a:t>Chapter 7 Design and implementation</a:t>
            </a:r>
            <a:endParaRPr lang="en-US"/>
          </a:p>
        </p:txBody>
      </p:sp>
      <p:sp>
        <p:nvSpPr>
          <p:cNvPr id="4" name="Slide Number Placeholder 5"/>
          <p:cNvSpPr>
            <a:spLocks noGrp="1"/>
          </p:cNvSpPr>
          <p:nvPr>
            <p:ph type="sldNum" sz="quarter" idx="12"/>
          </p:nvPr>
        </p:nvSpPr>
        <p:spPr/>
        <p:txBody>
          <a:bodyPr/>
          <a:lstStyle>
            <a:lvl1pPr>
              <a:defRPr/>
            </a:lvl1pPr>
          </a:lstStyle>
          <a:p>
            <a:fld id="{EC83099C-5FA5-B04A-B819-64718E2A253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3"/>
          <p:cNvSpPr>
            <a:spLocks noGrp="1"/>
          </p:cNvSpPr>
          <p:nvPr>
            <p:ph type="dt" sz="half" idx="10"/>
          </p:nvPr>
        </p:nvSpPr>
        <p:spPr>
          <a:xfrm>
            <a:off x="906524" y="6492875"/>
            <a:ext cx="2133600" cy="365125"/>
          </a:xfrm>
          <a:prstGeom prst="rect">
            <a:avLst/>
          </a:prstGeom>
        </p:spPr>
        <p:txBody>
          <a:bodyPr/>
          <a:lstStyle>
            <a:lvl1pPr>
              <a:defRPr/>
            </a:lvl1pPr>
          </a:lstStyle>
          <a:p>
            <a:fld id="{77FF700D-33D5-0C44-9757-E0EE4B5F678C}" type="datetime1">
              <a:rPr lang="en-US" smtClean="0"/>
              <a:t>3/29/2018</a:t>
            </a:fld>
            <a:endParaRPr lang="en-US"/>
          </a:p>
        </p:txBody>
      </p:sp>
      <p:sp>
        <p:nvSpPr>
          <p:cNvPr id="6" name="Footer Placeholder 4"/>
          <p:cNvSpPr>
            <a:spLocks noGrp="1"/>
          </p:cNvSpPr>
          <p:nvPr>
            <p:ph type="ftr" sz="quarter" idx="11"/>
          </p:nvPr>
        </p:nvSpPr>
        <p:spPr/>
        <p:txBody>
          <a:bodyPr/>
          <a:lstStyle>
            <a:lvl1pPr>
              <a:defRPr/>
            </a:lvl1pPr>
          </a:lstStyle>
          <a:p>
            <a:r>
              <a:rPr lang="en-US" smtClean="0"/>
              <a:t>Chapter 7 Design and implementation</a:t>
            </a:r>
            <a:endParaRPr lang="en-US"/>
          </a:p>
        </p:txBody>
      </p:sp>
      <p:sp>
        <p:nvSpPr>
          <p:cNvPr id="7" name="Slide Number Placeholder 5"/>
          <p:cNvSpPr>
            <a:spLocks noGrp="1"/>
          </p:cNvSpPr>
          <p:nvPr>
            <p:ph type="sldNum" sz="quarter" idx="12"/>
          </p:nvPr>
        </p:nvSpPr>
        <p:spPr/>
        <p:txBody>
          <a:bodyPr/>
          <a:lstStyle>
            <a:lvl1pPr>
              <a:defRPr/>
            </a:lvl1pPr>
          </a:lstStyle>
          <a:p>
            <a:fld id="{EC83099C-5FA5-B04A-B819-64718E2A253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3"/>
          <p:cNvSpPr>
            <a:spLocks noGrp="1"/>
          </p:cNvSpPr>
          <p:nvPr>
            <p:ph type="dt" sz="half" idx="10"/>
          </p:nvPr>
        </p:nvSpPr>
        <p:spPr>
          <a:xfrm>
            <a:off x="906524" y="6492875"/>
            <a:ext cx="2133600" cy="365125"/>
          </a:xfrm>
          <a:prstGeom prst="rect">
            <a:avLst/>
          </a:prstGeom>
        </p:spPr>
        <p:txBody>
          <a:bodyPr/>
          <a:lstStyle>
            <a:lvl1pPr>
              <a:defRPr/>
            </a:lvl1pPr>
          </a:lstStyle>
          <a:p>
            <a:fld id="{52ADA132-1B63-5846-92CB-F216222289F2}" type="datetime1">
              <a:rPr lang="en-US" smtClean="0"/>
              <a:t>3/29/2018</a:t>
            </a:fld>
            <a:endParaRPr lang="en-US"/>
          </a:p>
        </p:txBody>
      </p:sp>
      <p:sp>
        <p:nvSpPr>
          <p:cNvPr id="6" name="Footer Placeholder 4"/>
          <p:cNvSpPr>
            <a:spLocks noGrp="1"/>
          </p:cNvSpPr>
          <p:nvPr>
            <p:ph type="ftr" sz="quarter" idx="11"/>
          </p:nvPr>
        </p:nvSpPr>
        <p:spPr/>
        <p:txBody>
          <a:bodyPr/>
          <a:lstStyle>
            <a:lvl1pPr>
              <a:defRPr/>
            </a:lvl1pPr>
          </a:lstStyle>
          <a:p>
            <a:r>
              <a:rPr lang="en-US" smtClean="0"/>
              <a:t>Chapter 7 Design and implementation</a:t>
            </a:r>
            <a:endParaRPr lang="en-US"/>
          </a:p>
        </p:txBody>
      </p:sp>
      <p:sp>
        <p:nvSpPr>
          <p:cNvPr id="7" name="Slide Number Placeholder 5"/>
          <p:cNvSpPr>
            <a:spLocks noGrp="1"/>
          </p:cNvSpPr>
          <p:nvPr>
            <p:ph type="sldNum" sz="quarter" idx="12"/>
          </p:nvPr>
        </p:nvSpPr>
        <p:spPr/>
        <p:txBody>
          <a:bodyPr/>
          <a:lstStyle>
            <a:lvl1pPr>
              <a:defRPr/>
            </a:lvl1pPr>
          </a:lstStyle>
          <a:p>
            <a:fld id="{EC83099C-5FA5-B04A-B819-64718E2A253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 y="0"/>
            <a:ext cx="8509001"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dirty="0" smtClean="0"/>
              <a:t>Click to edit Master title style</a:t>
            </a:r>
            <a:endParaRPr lang="en-US" dirty="0"/>
          </a:p>
        </p:txBody>
      </p:sp>
      <p:sp>
        <p:nvSpPr>
          <p:cNvPr id="5" name="Footer Placeholder 4"/>
          <p:cNvSpPr>
            <a:spLocks noGrp="1"/>
          </p:cNvSpPr>
          <p:nvPr>
            <p:ph type="ftr" sz="quarter" idx="3"/>
          </p:nvPr>
        </p:nvSpPr>
        <p:spPr>
          <a:xfrm>
            <a:off x="9523" y="6677024"/>
            <a:ext cx="2895600" cy="18097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r>
              <a:rPr lang="en-US" smtClean="0"/>
              <a:t>Chapter 7 Design and implementation</a:t>
            </a:r>
            <a:endParaRPr lang="en-US" dirty="0"/>
          </a:p>
        </p:txBody>
      </p:sp>
      <p:sp>
        <p:nvSpPr>
          <p:cNvPr id="6" name="Slide Number Placeholder 5"/>
          <p:cNvSpPr>
            <a:spLocks noGrp="1"/>
          </p:cNvSpPr>
          <p:nvPr>
            <p:ph type="sldNum" sz="quarter" idx="4"/>
          </p:nvPr>
        </p:nvSpPr>
        <p:spPr>
          <a:xfrm>
            <a:off x="7002524" y="6677025"/>
            <a:ext cx="2133600" cy="18097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fld id="{EC83099C-5FA5-B04A-B819-64718E2A253A}" type="slidenum">
              <a:rPr lang="en-US" smtClean="0"/>
              <a:pPr/>
              <a:t>‹#›</a:t>
            </a:fld>
            <a:endParaRPr lang="en-US"/>
          </a:p>
        </p:txBody>
      </p:sp>
      <p:pic>
        <p:nvPicPr>
          <p:cNvPr id="7" name="Picture 6" descr="Cover.jpg"/>
          <p:cNvPicPr>
            <a:picLocks noChangeAspect="1"/>
          </p:cNvPicPr>
          <p:nvPr/>
        </p:nvPicPr>
        <p:blipFill>
          <a:blip r:embed="rId13"/>
          <a:stretch>
            <a:fillRect/>
          </a:stretch>
        </p:blipFill>
        <p:spPr>
          <a:xfrm>
            <a:off x="8509000" y="0"/>
            <a:ext cx="627124" cy="775933"/>
          </a:xfrm>
          <a:prstGeom prst="rect">
            <a:avLst/>
          </a:prstGeom>
        </p:spPr>
      </p:pic>
      <p:cxnSp>
        <p:nvCxnSpPr>
          <p:cNvPr id="9" name="Straight Connector 8"/>
          <p:cNvCxnSpPr/>
          <p:nvPr/>
        </p:nvCxnSpPr>
        <p:spPr>
          <a:xfrm>
            <a:off x="-2" y="762000"/>
            <a:ext cx="8212331"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457200" rtl="0" eaLnBrk="1" fontAlgn="base" hangingPunct="1">
        <a:spcBef>
          <a:spcPct val="0"/>
        </a:spcBef>
        <a:spcAft>
          <a:spcPct val="0"/>
        </a:spcAft>
        <a:defRPr sz="2400" b="1" u="none" kern="1200">
          <a:solidFill>
            <a:srgbClr val="46424D"/>
          </a:solidFill>
          <a:latin typeface="Arial"/>
          <a:ea typeface="ＭＳ Ｐゴシック" charset="-128"/>
          <a:cs typeface="Arial"/>
        </a:defRPr>
      </a:lvl1pPr>
      <a:lvl2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rive.google.com/file/d/0B6dKdxaNjBENRjRqUDZUby1xMFE/view?usp=sharing"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www.easterbrook.ca/steve/2009/07/growth-of-code-complexit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docs.codeclimate.com/docs/churn"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hyperlink" Target="https://linuxator.wordpress.com/2008/07/22/5-things-you-didnt-know-about-linux-kernel-code-metric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5"/>
          <p:cNvGrpSpPr>
            <a:grpSpLocks/>
          </p:cNvGrpSpPr>
          <p:nvPr/>
        </p:nvGrpSpPr>
        <p:grpSpPr bwMode="auto">
          <a:xfrm>
            <a:off x="1828800" y="3352800"/>
            <a:ext cx="5597525" cy="3429000"/>
            <a:chOff x="0" y="0"/>
            <a:chExt cx="6318014" cy="4148971"/>
          </a:xfrm>
        </p:grpSpPr>
        <p:sp>
          <p:nvSpPr>
            <p:cNvPr id="7" name="Rectangle 6"/>
            <p:cNvSpPr/>
            <p:nvPr/>
          </p:nvSpPr>
          <p:spPr>
            <a:xfrm>
              <a:off x="4338036" y="0"/>
              <a:ext cx="1979978" cy="198036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sp>
          <p:nvSpPr>
            <p:cNvPr id="8" name="Rectangle 7"/>
            <p:cNvSpPr/>
            <p:nvPr/>
          </p:nvSpPr>
          <p:spPr>
            <a:xfrm>
              <a:off x="2189624" y="2159002"/>
              <a:ext cx="1979979" cy="1978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sp>
          <p:nvSpPr>
            <p:cNvPr id="9" name="Rectangle 8"/>
            <p:cNvSpPr/>
            <p:nvPr/>
          </p:nvSpPr>
          <p:spPr>
            <a:xfrm>
              <a:off x="2189624" y="0"/>
              <a:ext cx="1979979" cy="1980366"/>
            </a:xfrm>
            <a:prstGeom prst="rect">
              <a:avLst/>
            </a:prstGeom>
            <a:solidFill>
              <a:srgbClr val="F999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sp>
          <p:nvSpPr>
            <p:cNvPr id="10" name="Rectangle 9"/>
            <p:cNvSpPr/>
            <p:nvPr/>
          </p:nvSpPr>
          <p:spPr>
            <a:xfrm>
              <a:off x="4338036" y="2159002"/>
              <a:ext cx="1979978" cy="1978445"/>
            </a:xfrm>
            <a:prstGeom prst="rect">
              <a:avLst/>
            </a:prstGeom>
            <a:solidFill>
              <a:srgbClr val="9E2E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sp>
          <p:nvSpPr>
            <p:cNvPr id="11" name="Rectangle 10"/>
            <p:cNvSpPr/>
            <p:nvPr/>
          </p:nvSpPr>
          <p:spPr>
            <a:xfrm>
              <a:off x="10751" y="0"/>
              <a:ext cx="1979979" cy="19803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sp>
          <p:nvSpPr>
            <p:cNvPr id="12" name="Rectangle 11"/>
            <p:cNvSpPr/>
            <p:nvPr/>
          </p:nvSpPr>
          <p:spPr>
            <a:xfrm>
              <a:off x="0" y="2168606"/>
              <a:ext cx="1979979" cy="1980365"/>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C0C0C0"/>
                  </a:solidFill>
                  <a:latin typeface="Arial" charset="0"/>
                  <a:ea typeface="ＭＳ Ｐゴシック" charset="0"/>
                  <a:cs typeface="Times New Roman" charset="0"/>
                </a:rPr>
                <a:t> </a:t>
              </a:r>
            </a:p>
          </p:txBody>
        </p:sp>
      </p:grpSp>
      <p:sp>
        <p:nvSpPr>
          <p:cNvPr id="8196" name="Rectangle 2"/>
          <p:cNvSpPr txBox="1">
            <a:spLocks noChangeArrowheads="1"/>
          </p:cNvSpPr>
          <p:nvPr/>
        </p:nvSpPr>
        <p:spPr bwMode="gray">
          <a:xfrm>
            <a:off x="0" y="457200"/>
            <a:ext cx="9144000" cy="2724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accent1"/>
                </a:solidFill>
                <a:latin typeface="Calibri" charset="0"/>
                <a:ea typeface="ＭＳ Ｐゴシック" charset="0"/>
                <a:cs typeface="Calibri" charset="0"/>
              </a:defRPr>
            </a:lvl1pPr>
            <a:lvl2pPr>
              <a:defRPr sz="2000">
                <a:solidFill>
                  <a:schemeClr val="tx1"/>
                </a:solidFill>
                <a:latin typeface="Calibri" charset="0"/>
                <a:ea typeface="ＭＳ Ｐゴシック" charset="0"/>
                <a:cs typeface="Calibri" charset="0"/>
              </a:defRPr>
            </a:lvl2pPr>
            <a:lvl3pPr>
              <a:defRPr>
                <a:solidFill>
                  <a:schemeClr val="tx1"/>
                </a:solidFill>
                <a:latin typeface="Calibri" charset="0"/>
                <a:ea typeface="ＭＳ Ｐゴシック" charset="0"/>
                <a:cs typeface="Calibri" charset="0"/>
              </a:defRPr>
            </a:lvl3pPr>
            <a:lvl4pPr>
              <a:defRPr>
                <a:solidFill>
                  <a:schemeClr val="tx1"/>
                </a:solidFill>
                <a:latin typeface="Calibri" charset="0"/>
                <a:ea typeface="ＭＳ Ｐゴシック" charset="0"/>
                <a:cs typeface="Calibri" charset="0"/>
              </a:defRPr>
            </a:lvl4pPr>
            <a:lvl5pPr>
              <a:defRPr>
                <a:solidFill>
                  <a:schemeClr val="tx1"/>
                </a:solidFill>
                <a:latin typeface="Calibri" charset="0"/>
                <a:ea typeface="ＭＳ Ｐゴシック" charset="0"/>
                <a:cs typeface="Calibri" charset="0"/>
              </a:defRPr>
            </a:lvl5pPr>
            <a:lvl6pPr eaLnBrk="0" hangingPunct="0">
              <a:buFont typeface="Wingdings" charset="0"/>
              <a:defRPr>
                <a:solidFill>
                  <a:schemeClr val="tx1"/>
                </a:solidFill>
                <a:latin typeface="Calibri" charset="0"/>
                <a:ea typeface="ＭＳ Ｐゴシック" charset="0"/>
                <a:cs typeface="Calibri" charset="0"/>
              </a:defRPr>
            </a:lvl6pPr>
            <a:lvl7pPr eaLnBrk="0" hangingPunct="0">
              <a:buFont typeface="Wingdings" charset="0"/>
              <a:defRPr>
                <a:solidFill>
                  <a:schemeClr val="tx1"/>
                </a:solidFill>
                <a:latin typeface="Calibri" charset="0"/>
                <a:ea typeface="ＭＳ Ｐゴシック" charset="0"/>
                <a:cs typeface="Calibri" charset="0"/>
              </a:defRPr>
            </a:lvl7pPr>
            <a:lvl8pPr eaLnBrk="0" hangingPunct="0">
              <a:buFont typeface="Wingdings" charset="0"/>
              <a:defRPr>
                <a:solidFill>
                  <a:schemeClr val="tx1"/>
                </a:solidFill>
                <a:latin typeface="Calibri" charset="0"/>
                <a:ea typeface="ＭＳ Ｐゴシック" charset="0"/>
                <a:cs typeface="Calibri" charset="0"/>
              </a:defRPr>
            </a:lvl8pPr>
            <a:lvl9pPr eaLnBrk="0" hangingPunct="0">
              <a:buFont typeface="Wingdings" charset="0"/>
              <a:defRPr>
                <a:solidFill>
                  <a:schemeClr val="tx1"/>
                </a:solidFill>
                <a:latin typeface="Calibri" charset="0"/>
                <a:ea typeface="ＭＳ Ｐゴシック" charset="0"/>
                <a:cs typeface="Calibri" charset="0"/>
              </a:defRPr>
            </a:lvl9pPr>
          </a:lstStyle>
          <a:p>
            <a:pPr algn="ctr"/>
            <a:r>
              <a:rPr lang="tr-TR" sz="3600" b="1" dirty="0">
                <a:solidFill>
                  <a:srgbClr val="FF8000"/>
                </a:solidFill>
                <a:latin typeface="Arial" charset="0"/>
              </a:rPr>
              <a:t>BBM-382 – SOFTWARE ENGINEERING</a:t>
            </a:r>
            <a:endParaRPr lang="tr-TR" sz="3200" b="1" dirty="0">
              <a:solidFill>
                <a:srgbClr val="FF8000"/>
              </a:solidFill>
              <a:latin typeface="Arial" charset="0"/>
            </a:endParaRPr>
          </a:p>
          <a:p>
            <a:pPr algn="ctr"/>
            <a:r>
              <a:rPr lang="tr-TR" sz="2000" b="1" dirty="0">
                <a:solidFill>
                  <a:srgbClr val="FF8000"/>
                </a:solidFill>
                <a:latin typeface="Arial" charset="0"/>
              </a:rPr>
              <a:t>SPRING </a:t>
            </a:r>
            <a:r>
              <a:rPr lang="tr-TR" sz="2000" b="1" dirty="0" smtClean="0">
                <a:solidFill>
                  <a:srgbClr val="FF8000"/>
                </a:solidFill>
                <a:latin typeface="Arial" charset="0"/>
              </a:rPr>
              <a:t>2018</a:t>
            </a:r>
            <a:endParaRPr lang="tr-TR" sz="2000" b="1" dirty="0">
              <a:solidFill>
                <a:srgbClr val="FF8000"/>
              </a:solidFill>
              <a:latin typeface="Arial" charset="0"/>
            </a:endParaRPr>
          </a:p>
          <a:p>
            <a:pPr algn="ctr"/>
            <a:r>
              <a:rPr lang="tr-TR" b="1" dirty="0" err="1">
                <a:solidFill>
                  <a:srgbClr val="FF8000"/>
                </a:solidFill>
                <a:latin typeface="Arial" charset="0"/>
              </a:rPr>
              <a:t>Lecture</a:t>
            </a:r>
            <a:r>
              <a:rPr lang="tr-TR" b="1">
                <a:solidFill>
                  <a:srgbClr val="FF8000"/>
                </a:solidFill>
                <a:latin typeface="Arial" charset="0"/>
              </a:rPr>
              <a:t> </a:t>
            </a:r>
            <a:r>
              <a:rPr lang="tr-TR" b="1" smtClean="0">
                <a:solidFill>
                  <a:srgbClr val="FF8000"/>
                </a:solidFill>
                <a:latin typeface="Arial" charset="0"/>
              </a:rPr>
              <a:t>7</a:t>
            </a:r>
            <a:endParaRPr lang="tr-TR" b="1" dirty="0" smtClean="0">
              <a:solidFill>
                <a:srgbClr val="FF8000"/>
              </a:solidFill>
              <a:latin typeface="Arial" charset="0"/>
            </a:endParaRPr>
          </a:p>
          <a:p>
            <a:pPr algn="ctr"/>
            <a:endParaRPr lang="tr-TR" sz="2000" b="1" dirty="0">
              <a:solidFill>
                <a:srgbClr val="FF8000"/>
              </a:solidFill>
              <a:latin typeface="Arial" charset="0"/>
            </a:endParaRPr>
          </a:p>
          <a:p>
            <a:pPr algn="ctr"/>
            <a:r>
              <a:rPr lang="tr-TR" sz="2000" b="1" dirty="0" smtClean="0">
                <a:solidFill>
                  <a:srgbClr val="FF8000"/>
                </a:solidFill>
                <a:latin typeface="Arial" charset="0"/>
              </a:rPr>
              <a:t>Dr</a:t>
            </a:r>
            <a:r>
              <a:rPr lang="tr-TR" sz="2000" b="1" dirty="0">
                <a:solidFill>
                  <a:srgbClr val="FF8000"/>
                </a:solidFill>
                <a:latin typeface="Arial" charset="0"/>
              </a:rPr>
              <a:t>. Ayça </a:t>
            </a:r>
            <a:r>
              <a:rPr lang="tr-TR" sz="2000" b="1" dirty="0" smtClean="0">
                <a:solidFill>
                  <a:srgbClr val="FF8000"/>
                </a:solidFill>
                <a:latin typeface="Arial" charset="0"/>
              </a:rPr>
              <a:t>TARHAN</a:t>
            </a:r>
            <a:endParaRPr lang="tr-TR" sz="2000" b="1" dirty="0">
              <a:solidFill>
                <a:srgbClr val="FF8000"/>
              </a:solidFill>
              <a:latin typeface="Arial" charset="0"/>
            </a:endParaRPr>
          </a:p>
        </p:txBody>
      </p:sp>
    </p:spTree>
    <p:extLst>
      <p:ext uri="{BB962C8B-B14F-4D97-AF65-F5344CB8AC3E}">
        <p14:creationId xmlns:p14="http://schemas.microsoft.com/office/powerpoint/2010/main" val="37931343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Lots of UML </a:t>
            </a:r>
            <a:r>
              <a:rPr lang="en-US" dirty="0" smtClean="0"/>
              <a:t>books: a few of them</a:t>
            </a:r>
            <a:endParaRPr lang="tr-TR" dirty="0"/>
          </a:p>
        </p:txBody>
      </p:sp>
      <p:sp>
        <p:nvSpPr>
          <p:cNvPr id="3" name="Content Placeholder 2"/>
          <p:cNvSpPr>
            <a:spLocks noGrp="1"/>
          </p:cNvSpPr>
          <p:nvPr>
            <p:ph idx="1"/>
          </p:nvPr>
        </p:nvSpPr>
        <p:spPr/>
        <p:txBody>
          <a:bodyPr/>
          <a:lstStyle/>
          <a:p>
            <a:endParaRPr lang="tr-TR"/>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10</a:t>
            </a:fld>
            <a:endParaRPr lang="en-US"/>
          </a:p>
        </p:txBody>
      </p:sp>
      <p:pic>
        <p:nvPicPr>
          <p:cNvPr id="1028" name="Picture 4" descr="http://ecx.images-amazon.com/images/I/516JGP8F74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04" y="958850"/>
            <a:ext cx="3089496" cy="3987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tatic.idefix.com/cache/0/270/6804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557" y="958850"/>
            <a:ext cx="2770473" cy="400179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ecx.images-amazon.com/images/I/5130ZQ7TYK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3287" y="957554"/>
            <a:ext cx="3049369" cy="4001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8764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Lots of UML </a:t>
            </a:r>
            <a:r>
              <a:rPr lang="en-US" dirty="0" smtClean="0"/>
              <a:t>books: a few of them</a:t>
            </a:r>
            <a:endParaRPr lang="tr-TR" dirty="0"/>
          </a:p>
        </p:txBody>
      </p:sp>
      <p:sp>
        <p:nvSpPr>
          <p:cNvPr id="3" name="Content Placeholder 2"/>
          <p:cNvSpPr>
            <a:spLocks noGrp="1"/>
          </p:cNvSpPr>
          <p:nvPr>
            <p:ph idx="1"/>
          </p:nvPr>
        </p:nvSpPr>
        <p:spPr/>
        <p:txBody>
          <a:bodyPr/>
          <a:lstStyle/>
          <a:p>
            <a:endParaRPr lang="tr-TR"/>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11</a:t>
            </a:fld>
            <a:endParaRPr lang="en-US"/>
          </a:p>
        </p:txBody>
      </p:sp>
      <p:pic>
        <p:nvPicPr>
          <p:cNvPr id="1026" name="Picture 2" descr="http://ecx.images-amazon.com/images/I/51aukquzeF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2010799"/>
            <a:ext cx="2723966" cy="34049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media.wiley.com/product_data/coverImage300/83/04712677/04712677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408" y="2010591"/>
            <a:ext cx="2721129" cy="34104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ecx.images-amazon.com/images/I/516a29BALf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2521" y="3464076"/>
            <a:ext cx="2816784" cy="329549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ecx.images-amazon.com/images/I/41Xjmak0NQL._SX377_BO1,204,203,200_.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4300" y="0"/>
            <a:ext cx="2654300" cy="349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3707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Lots of UML </a:t>
            </a:r>
            <a:r>
              <a:rPr lang="en-US" dirty="0" smtClean="0"/>
              <a:t>books: by programming language</a:t>
            </a:r>
            <a:endParaRPr lang="tr-TR" dirty="0"/>
          </a:p>
        </p:txBody>
      </p:sp>
      <p:sp>
        <p:nvSpPr>
          <p:cNvPr id="3" name="Content Placeholder 2"/>
          <p:cNvSpPr>
            <a:spLocks noGrp="1"/>
          </p:cNvSpPr>
          <p:nvPr>
            <p:ph idx="1"/>
          </p:nvPr>
        </p:nvSpPr>
        <p:spPr/>
        <p:txBody>
          <a:bodyPr/>
          <a:lstStyle/>
          <a:p>
            <a:endParaRPr lang="tr-TR"/>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12</a:t>
            </a:fld>
            <a:endParaRPr lang="en-US"/>
          </a:p>
        </p:txBody>
      </p:sp>
      <p:pic>
        <p:nvPicPr>
          <p:cNvPr id="7" name="Picture 6"/>
          <p:cNvPicPr>
            <a:picLocks noChangeAspect="1"/>
          </p:cNvPicPr>
          <p:nvPr/>
        </p:nvPicPr>
        <p:blipFill>
          <a:blip r:embed="rId2"/>
          <a:stretch>
            <a:fillRect/>
          </a:stretch>
        </p:blipFill>
        <p:spPr>
          <a:xfrm>
            <a:off x="127001" y="878862"/>
            <a:ext cx="8826500" cy="5398113"/>
          </a:xfrm>
          <a:prstGeom prst="rect">
            <a:avLst/>
          </a:prstGeom>
        </p:spPr>
      </p:pic>
    </p:spTree>
    <p:extLst>
      <p:ext uri="{BB962C8B-B14F-4D97-AF65-F5344CB8AC3E}">
        <p14:creationId xmlns:p14="http://schemas.microsoft.com/office/powerpoint/2010/main" val="21436456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Lots of UML </a:t>
            </a:r>
            <a:r>
              <a:rPr lang="en-US" dirty="0" smtClean="0"/>
              <a:t>books: by programming language</a:t>
            </a:r>
            <a:endParaRPr lang="tr-TR" dirty="0"/>
          </a:p>
        </p:txBody>
      </p:sp>
      <p:sp>
        <p:nvSpPr>
          <p:cNvPr id="3" name="Content Placeholder 2"/>
          <p:cNvSpPr>
            <a:spLocks noGrp="1"/>
          </p:cNvSpPr>
          <p:nvPr>
            <p:ph idx="1"/>
          </p:nvPr>
        </p:nvSpPr>
        <p:spPr>
          <a:xfrm>
            <a:off x="-2" y="762000"/>
            <a:ext cx="4249785" cy="5435600"/>
          </a:xfrm>
        </p:spPr>
        <p:txBody>
          <a:bodyPr/>
          <a:lstStyle/>
          <a:p>
            <a:r>
              <a:rPr lang="en-US" dirty="0" smtClean="0"/>
              <a:t>One book PDF in our website:</a:t>
            </a:r>
          </a:p>
          <a:p>
            <a:endParaRPr lang="tr-TR"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13</a:t>
            </a:fld>
            <a:endParaRPr lang="en-US"/>
          </a:p>
        </p:txBody>
      </p:sp>
      <p:pic>
        <p:nvPicPr>
          <p:cNvPr id="7" name="Picture 6"/>
          <p:cNvPicPr>
            <a:picLocks noChangeAspect="1"/>
          </p:cNvPicPr>
          <p:nvPr/>
        </p:nvPicPr>
        <p:blipFill>
          <a:blip r:embed="rId2"/>
          <a:stretch>
            <a:fillRect/>
          </a:stretch>
        </p:blipFill>
        <p:spPr>
          <a:xfrm>
            <a:off x="4937759" y="878863"/>
            <a:ext cx="4015741" cy="2455948"/>
          </a:xfrm>
          <a:prstGeom prst="rect">
            <a:avLst/>
          </a:prstGeom>
        </p:spPr>
      </p:pic>
      <p:sp>
        <p:nvSpPr>
          <p:cNvPr id="8" name="Rounded Rectangle 7"/>
          <p:cNvSpPr/>
          <p:nvPr/>
        </p:nvSpPr>
        <p:spPr>
          <a:xfrm>
            <a:off x="6496594" y="3108960"/>
            <a:ext cx="505930" cy="232927"/>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graphicFrame>
        <p:nvGraphicFramePr>
          <p:cNvPr id="6" name="Table 5"/>
          <p:cNvGraphicFramePr>
            <a:graphicFrameLocks noGrp="1"/>
          </p:cNvGraphicFramePr>
          <p:nvPr>
            <p:extLst>
              <p:ext uri="{D42A27DB-BD31-4B8C-83A1-F6EECF244321}">
                <p14:modId xmlns:p14="http://schemas.microsoft.com/office/powerpoint/2010/main" val="1292924208"/>
              </p:ext>
            </p:extLst>
          </p:nvPr>
        </p:nvGraphicFramePr>
        <p:xfrm>
          <a:off x="703013" y="1600200"/>
          <a:ext cx="3624944" cy="1371600"/>
        </p:xfrm>
        <a:graphic>
          <a:graphicData uri="http://schemas.openxmlformats.org/drawingml/2006/table">
            <a:tbl>
              <a:tblPr/>
              <a:tblGrid>
                <a:gridCol w="1332700">
                  <a:extLst>
                    <a:ext uri="{9D8B030D-6E8A-4147-A177-3AD203B41FA5}">
                      <a16:colId xmlns:a16="http://schemas.microsoft.com/office/drawing/2014/main" val="20000"/>
                    </a:ext>
                  </a:extLst>
                </a:gridCol>
                <a:gridCol w="852928">
                  <a:extLst>
                    <a:ext uri="{9D8B030D-6E8A-4147-A177-3AD203B41FA5}">
                      <a16:colId xmlns:a16="http://schemas.microsoft.com/office/drawing/2014/main" val="20001"/>
                    </a:ext>
                  </a:extLst>
                </a:gridCol>
                <a:gridCol w="1439316">
                  <a:extLst>
                    <a:ext uri="{9D8B030D-6E8A-4147-A177-3AD203B41FA5}">
                      <a16:colId xmlns:a16="http://schemas.microsoft.com/office/drawing/2014/main" val="20002"/>
                    </a:ext>
                  </a:extLst>
                </a:gridCol>
              </a:tblGrid>
              <a:tr h="161925">
                <a:tc gridSpan="3">
                  <a:txBody>
                    <a:bodyPr/>
                    <a:lstStyle/>
                    <a:p>
                      <a:pPr rtl="0" fontAlgn="b"/>
                      <a:r>
                        <a:rPr lang="en-CA">
                          <a:effectLst/>
                        </a:rPr>
                        <a:t>UML for Java Programmers</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925">
                <a:tc>
                  <a:txBody>
                    <a:bodyPr/>
                    <a:lstStyle/>
                    <a:p>
                      <a:pPr rtl="0" fontAlgn="b"/>
                      <a:r>
                        <a:rPr lang="en-CA">
                          <a:effectLst/>
                        </a:rPr>
                        <a:t>PDF:</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CA">
                        <a:effectLst/>
                      </a:endParaRP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CA">
                        <a:effectLst/>
                      </a:endParaRP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161925">
                <a:tc gridSpan="3">
                  <a:txBody>
                    <a:bodyPr/>
                    <a:lstStyle/>
                    <a:p>
                      <a:pPr rtl="0" fontAlgn="b"/>
                      <a:r>
                        <a:rPr lang="en-CA" u="sng" dirty="0">
                          <a:solidFill>
                            <a:srgbClr val="1155CC"/>
                          </a:solidFill>
                          <a:effectLst/>
                          <a:hlinkClick r:id="rId3"/>
                        </a:rPr>
                        <a:t>https://drive.google.com/file/d/0B6dKdxaNjBENRjRqUDZUby1xMFE/view?usp=sharing</a:t>
                      </a:r>
                      <a:endParaRPr lang="en-CA" u="sng" dirty="0">
                        <a:solidFill>
                          <a:srgbClr val="1155CC"/>
                        </a:solidFill>
                        <a:effectLst/>
                      </a:endParaRP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9" name="Picture 8"/>
          <p:cNvPicPr>
            <a:picLocks noChangeAspect="1"/>
          </p:cNvPicPr>
          <p:nvPr/>
        </p:nvPicPr>
        <p:blipFill>
          <a:blip r:embed="rId4"/>
          <a:stretch>
            <a:fillRect/>
          </a:stretch>
        </p:blipFill>
        <p:spPr>
          <a:xfrm>
            <a:off x="1532287" y="3044299"/>
            <a:ext cx="2713544" cy="3632726"/>
          </a:xfrm>
          <a:prstGeom prst="rect">
            <a:avLst/>
          </a:prstGeom>
          <a:ln>
            <a:solidFill>
              <a:srgbClr val="0070C0"/>
            </a:solidFill>
          </a:ln>
        </p:spPr>
      </p:pic>
    </p:spTree>
    <p:extLst>
      <p:ext uri="{BB962C8B-B14F-4D97-AF65-F5344CB8AC3E}">
        <p14:creationId xmlns:p14="http://schemas.microsoft.com/office/powerpoint/2010/main" val="32716824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Lots of UML </a:t>
            </a:r>
            <a:r>
              <a:rPr lang="en-US" dirty="0" smtClean="0"/>
              <a:t>books: by programming language</a:t>
            </a:r>
            <a:endParaRPr lang="tr-TR"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14</a:t>
            </a:fld>
            <a:endParaRPr lang="en-US"/>
          </a:p>
        </p:txBody>
      </p:sp>
      <p:pic>
        <p:nvPicPr>
          <p:cNvPr id="11" name="Picture 10"/>
          <p:cNvPicPr>
            <a:picLocks noChangeAspect="1"/>
          </p:cNvPicPr>
          <p:nvPr/>
        </p:nvPicPr>
        <p:blipFill>
          <a:blip r:embed="rId2"/>
          <a:stretch>
            <a:fillRect/>
          </a:stretch>
        </p:blipFill>
        <p:spPr>
          <a:xfrm>
            <a:off x="3594100" y="877031"/>
            <a:ext cx="5549900" cy="5890480"/>
          </a:xfrm>
          <a:prstGeom prst="rect">
            <a:avLst/>
          </a:prstGeom>
        </p:spPr>
      </p:pic>
      <p:pic>
        <p:nvPicPr>
          <p:cNvPr id="10" name="Picture 9"/>
          <p:cNvPicPr>
            <a:picLocks noChangeAspect="1"/>
          </p:cNvPicPr>
          <p:nvPr/>
        </p:nvPicPr>
        <p:blipFill>
          <a:blip r:embed="rId3"/>
          <a:stretch>
            <a:fillRect/>
          </a:stretch>
        </p:blipFill>
        <p:spPr>
          <a:xfrm>
            <a:off x="12699" y="4652036"/>
            <a:ext cx="4865343" cy="1809750"/>
          </a:xfrm>
          <a:prstGeom prst="rect">
            <a:avLst/>
          </a:prstGeom>
        </p:spPr>
      </p:pic>
      <p:pic>
        <p:nvPicPr>
          <p:cNvPr id="12" name="Picture 11"/>
          <p:cNvPicPr>
            <a:picLocks noChangeAspect="1"/>
          </p:cNvPicPr>
          <p:nvPr/>
        </p:nvPicPr>
        <p:blipFill>
          <a:blip r:embed="rId4"/>
          <a:stretch>
            <a:fillRect/>
          </a:stretch>
        </p:blipFill>
        <p:spPr>
          <a:xfrm>
            <a:off x="536068" y="892973"/>
            <a:ext cx="2713544" cy="3632726"/>
          </a:xfrm>
          <a:prstGeom prst="rect">
            <a:avLst/>
          </a:prstGeom>
          <a:ln>
            <a:solidFill>
              <a:srgbClr val="0070C0"/>
            </a:solidFill>
          </a:ln>
        </p:spPr>
      </p:pic>
    </p:spTree>
    <p:extLst>
      <p:ext uri="{BB962C8B-B14F-4D97-AF65-F5344CB8AC3E}">
        <p14:creationId xmlns:p14="http://schemas.microsoft.com/office/powerpoint/2010/main" val="29314717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7 – Design and Implementation</a:t>
            </a:r>
            <a:endParaRPr lang="en-US" dirty="0"/>
          </a:p>
        </p:txBody>
      </p:sp>
      <p:sp>
        <p:nvSpPr>
          <p:cNvPr id="3" name="Content Placeholder 2"/>
          <p:cNvSpPr>
            <a:spLocks noGrp="1"/>
          </p:cNvSpPr>
          <p:nvPr>
            <p:ph idx="1"/>
          </p:nvPr>
        </p:nvSpPr>
        <p:spPr/>
        <p:txBody>
          <a:bodyPr/>
          <a:lstStyle/>
          <a:p>
            <a:r>
              <a:rPr lang="en-US" dirty="0"/>
              <a:t>Object-oriented design using the </a:t>
            </a:r>
            <a:r>
              <a:rPr lang="en-US" dirty="0" smtClean="0"/>
              <a:t>UML</a:t>
            </a:r>
          </a:p>
          <a:p>
            <a:r>
              <a:rPr lang="en-US" dirty="0" smtClean="0"/>
              <a:t>Design patterns</a:t>
            </a:r>
            <a:endParaRPr lang="en-GB" dirty="0" smtClean="0"/>
          </a:p>
          <a:p>
            <a:r>
              <a:rPr lang="en-US" dirty="0" smtClean="0"/>
              <a:t>Implementation issues</a:t>
            </a:r>
            <a:endParaRPr lang="en-GB" dirty="0" smtClean="0"/>
          </a:p>
          <a:p>
            <a:r>
              <a:rPr lang="en-US" dirty="0" smtClean="0"/>
              <a:t>Open-source development</a:t>
            </a:r>
            <a:r>
              <a:rPr lang="en-GB" dirty="0" smtClean="0"/>
              <a:t>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15</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
        <p:nvSpPr>
          <p:cNvPr id="6" name="Rounded Rectangle 5"/>
          <p:cNvSpPr/>
          <p:nvPr/>
        </p:nvSpPr>
        <p:spPr>
          <a:xfrm>
            <a:off x="-3" y="1285875"/>
            <a:ext cx="5731565" cy="523875"/>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6603167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Design </a:t>
            </a:r>
            <a:r>
              <a:rPr lang="en-US" sz="2800" dirty="0" smtClean="0"/>
              <a:t>patterns</a:t>
            </a:r>
            <a:endParaRPr lang="en-CA" sz="2800" dirty="0"/>
          </a:p>
        </p:txBody>
      </p:sp>
      <p:sp>
        <p:nvSpPr>
          <p:cNvPr id="3" name="Content Placeholder 2"/>
          <p:cNvSpPr>
            <a:spLocks noGrp="1"/>
          </p:cNvSpPr>
          <p:nvPr>
            <p:ph idx="1"/>
          </p:nvPr>
        </p:nvSpPr>
        <p:spPr/>
        <p:txBody>
          <a:bodyPr/>
          <a:lstStyle/>
          <a:p>
            <a:r>
              <a:rPr lang="en-US" dirty="0"/>
              <a:t>In software engineering, a pattern is a general repeatable solution to a commonly occurring problem in software engineering.</a:t>
            </a:r>
          </a:p>
          <a:p>
            <a:r>
              <a:rPr lang="en-US" u="sng" dirty="0"/>
              <a:t>Patterns</a:t>
            </a:r>
            <a:r>
              <a:rPr lang="en-US" dirty="0"/>
              <a:t> are a means of representing, sharing and reusing knowledge.</a:t>
            </a:r>
          </a:p>
          <a:p>
            <a:r>
              <a:rPr lang="en-US" dirty="0"/>
              <a:t>There are different types of pattern in SW </a:t>
            </a:r>
            <a:r>
              <a:rPr lang="en-US" dirty="0" smtClean="0"/>
              <a:t>engineering: </a:t>
            </a:r>
            <a:endParaRPr lang="en-US" dirty="0"/>
          </a:p>
          <a:p>
            <a:pPr lvl="1"/>
            <a:r>
              <a:rPr lang="en-US" dirty="0"/>
              <a:t>Architectural patterns</a:t>
            </a:r>
          </a:p>
          <a:p>
            <a:pPr lvl="1"/>
            <a:r>
              <a:rPr lang="en-US" dirty="0"/>
              <a:t>Design patterns</a:t>
            </a:r>
          </a:p>
          <a:p>
            <a:pPr lvl="1"/>
            <a:r>
              <a:rPr lang="en-US" dirty="0"/>
              <a:t>Test patterns</a:t>
            </a:r>
          </a:p>
          <a:p>
            <a:pPr lvl="1"/>
            <a:r>
              <a:rPr lang="en-US" dirty="0"/>
              <a:t>Performance </a:t>
            </a:r>
            <a:r>
              <a:rPr lang="en-US" dirty="0" smtClean="0"/>
              <a:t>patterns</a:t>
            </a:r>
          </a:p>
          <a:p>
            <a:pPr lvl="1"/>
            <a:r>
              <a:rPr lang="en-US" dirty="0" smtClean="0"/>
              <a:t>Process patterns</a:t>
            </a:r>
          </a:p>
          <a:p>
            <a:pPr lvl="1"/>
            <a:r>
              <a:rPr lang="en-US" dirty="0" smtClean="0"/>
              <a:t>…</a:t>
            </a:r>
            <a:endParaRPr lang="en-US" dirty="0"/>
          </a:p>
          <a:p>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16</a:t>
            </a:fld>
            <a:endParaRPr lang="en-US"/>
          </a:p>
        </p:txBody>
      </p:sp>
    </p:spTree>
    <p:extLst>
      <p:ext uri="{BB962C8B-B14F-4D97-AF65-F5344CB8AC3E}">
        <p14:creationId xmlns:p14="http://schemas.microsoft.com/office/powerpoint/2010/main" val="1081127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patterns: An example</a:t>
            </a:r>
            <a:br>
              <a:rPr lang="en-US" dirty="0" smtClean="0"/>
            </a:br>
            <a:r>
              <a:rPr lang="en-US" dirty="0" smtClean="0"/>
              <a:t>Multiple displays using the </a:t>
            </a:r>
            <a:r>
              <a:rPr lang="en-US" u="sng" dirty="0" smtClean="0"/>
              <a:t>Observer pattern</a:t>
            </a:r>
            <a:r>
              <a:rPr lang="en-GB" u="sng" dirty="0" smtClean="0"/>
              <a:t> </a:t>
            </a:r>
            <a:endParaRPr lang="en-US" u="sng" dirty="0"/>
          </a:p>
        </p:txBody>
      </p:sp>
      <p:sp>
        <p:nvSpPr>
          <p:cNvPr id="5" name="Slide Number Placeholder 4"/>
          <p:cNvSpPr>
            <a:spLocks noGrp="1"/>
          </p:cNvSpPr>
          <p:nvPr>
            <p:ph type="sldNum" sz="quarter" idx="12"/>
          </p:nvPr>
        </p:nvSpPr>
        <p:spPr/>
        <p:txBody>
          <a:bodyPr/>
          <a:lstStyle/>
          <a:p>
            <a:fld id="{EC83099C-5FA5-B04A-B819-64718E2A253A}" type="slidenum">
              <a:rPr lang="en-US" smtClean="0"/>
              <a:pPr/>
              <a:t>17</a:t>
            </a:fld>
            <a:endParaRPr lang="en-US"/>
          </a:p>
        </p:txBody>
      </p:sp>
      <p:sp>
        <p:nvSpPr>
          <p:cNvPr id="6" name="Footer Placeholder 5"/>
          <p:cNvSpPr>
            <a:spLocks noGrp="1"/>
          </p:cNvSpPr>
          <p:nvPr>
            <p:ph type="ftr" sz="quarter" idx="11"/>
          </p:nvPr>
        </p:nvSpPr>
        <p:spPr/>
        <p:txBody>
          <a:bodyPr/>
          <a:lstStyle/>
          <a:p>
            <a:r>
              <a:rPr lang="en-US" smtClean="0"/>
              <a:t>Chapter 7 Design and implementation</a:t>
            </a:r>
            <a:endParaRPr lang="en-US"/>
          </a:p>
        </p:txBody>
      </p:sp>
      <p:sp>
        <p:nvSpPr>
          <p:cNvPr id="3" name="İçerik Yer Tutucusu 2"/>
          <p:cNvSpPr>
            <a:spLocks noGrp="1"/>
          </p:cNvSpPr>
          <p:nvPr>
            <p:ph idx="1"/>
          </p:nvPr>
        </p:nvSpPr>
        <p:spPr/>
        <p:txBody>
          <a:bodyPr/>
          <a:lstStyle/>
          <a:p>
            <a:endParaRPr lang="en-US"/>
          </a:p>
        </p:txBody>
      </p:sp>
      <p:pic>
        <p:nvPicPr>
          <p:cNvPr id="7" name="Resim 6"/>
          <p:cNvPicPr>
            <a:picLocks noChangeAspect="1"/>
          </p:cNvPicPr>
          <p:nvPr/>
        </p:nvPicPr>
        <p:blipFill>
          <a:blip r:embed="rId2"/>
          <a:stretch>
            <a:fillRect/>
          </a:stretch>
        </p:blipFill>
        <p:spPr>
          <a:xfrm>
            <a:off x="327784" y="1661077"/>
            <a:ext cx="8242409" cy="4478338"/>
          </a:xfrm>
          <a:prstGeom prst="rect">
            <a:avLst/>
          </a:prstGeom>
        </p:spPr>
      </p:pic>
    </p:spTree>
    <p:extLst>
      <p:ext uri="{BB962C8B-B14F-4D97-AF65-F5344CB8AC3E}">
        <p14:creationId xmlns:p14="http://schemas.microsoft.com/office/powerpoint/2010/main" val="39066355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GB"/>
              <a:t>The Observer pattern</a:t>
            </a:r>
          </a:p>
        </p:txBody>
      </p:sp>
      <p:sp>
        <p:nvSpPr>
          <p:cNvPr id="148483" name="Rectangle 3"/>
          <p:cNvSpPr>
            <a:spLocks noGrp="1" noChangeArrowheads="1"/>
          </p:cNvSpPr>
          <p:nvPr>
            <p:ph type="body" idx="1"/>
          </p:nvPr>
        </p:nvSpPr>
        <p:spPr/>
        <p:txBody>
          <a:bodyPr lIns="91797" tIns="45898" rIns="91797" bIns="45898"/>
          <a:lstStyle/>
          <a:p>
            <a:pPr>
              <a:lnSpc>
                <a:spcPct val="90000"/>
              </a:lnSpc>
            </a:pPr>
            <a:r>
              <a:rPr lang="en-GB" sz="2800" dirty="0"/>
              <a:t>Name</a:t>
            </a:r>
          </a:p>
          <a:p>
            <a:pPr lvl="1">
              <a:lnSpc>
                <a:spcPct val="90000"/>
              </a:lnSpc>
            </a:pPr>
            <a:r>
              <a:rPr lang="en-GB" sz="2400" dirty="0"/>
              <a:t>Observer.</a:t>
            </a:r>
          </a:p>
          <a:p>
            <a:pPr>
              <a:lnSpc>
                <a:spcPct val="90000"/>
              </a:lnSpc>
            </a:pPr>
            <a:r>
              <a:rPr lang="en-GB" sz="2800" dirty="0"/>
              <a:t>Description</a:t>
            </a:r>
          </a:p>
          <a:p>
            <a:pPr lvl="1">
              <a:lnSpc>
                <a:spcPct val="90000"/>
              </a:lnSpc>
            </a:pPr>
            <a:r>
              <a:rPr lang="en-GB" sz="2400" dirty="0"/>
              <a:t>Separates the display of object state from the object itself.</a:t>
            </a:r>
          </a:p>
          <a:p>
            <a:pPr>
              <a:lnSpc>
                <a:spcPct val="90000"/>
              </a:lnSpc>
            </a:pPr>
            <a:r>
              <a:rPr lang="en-GB" sz="2800" dirty="0"/>
              <a:t>Problem description</a:t>
            </a:r>
          </a:p>
          <a:p>
            <a:pPr lvl="1">
              <a:lnSpc>
                <a:spcPct val="90000"/>
              </a:lnSpc>
            </a:pPr>
            <a:r>
              <a:rPr lang="en-GB" sz="2400" dirty="0"/>
              <a:t>Used when multiple displays of state are needed</a:t>
            </a:r>
            <a:r>
              <a:rPr lang="en-GB" sz="2400" dirty="0" smtClean="0"/>
              <a:t>.</a:t>
            </a:r>
            <a:endParaRPr lang="en-GB" sz="2400"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18</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extLst>
      <p:ext uri="{BB962C8B-B14F-4D97-AF65-F5344CB8AC3E}">
        <p14:creationId xmlns:p14="http://schemas.microsoft.com/office/powerpoint/2010/main" val="704350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GB" dirty="0"/>
              <a:t>Design patterns</a:t>
            </a:r>
          </a:p>
        </p:txBody>
      </p:sp>
      <p:sp>
        <p:nvSpPr>
          <p:cNvPr id="145411" name="Rectangle 3"/>
          <p:cNvSpPr>
            <a:spLocks noGrp="1" noChangeArrowheads="1"/>
          </p:cNvSpPr>
          <p:nvPr>
            <p:ph type="body" idx="1"/>
          </p:nvPr>
        </p:nvSpPr>
        <p:spPr/>
        <p:txBody>
          <a:bodyPr lIns="91797" tIns="45898" rIns="91797" bIns="45898"/>
          <a:lstStyle/>
          <a:p>
            <a:r>
              <a:rPr lang="en-GB" dirty="0"/>
              <a:t>A design pattern is a way of reusing abstract knowledge about a problem and its solution.</a:t>
            </a:r>
          </a:p>
          <a:p>
            <a:r>
              <a:rPr lang="en-GB" dirty="0"/>
              <a:t>A pattern is a description of the problem and the essence of its solution.</a:t>
            </a:r>
          </a:p>
          <a:p>
            <a:r>
              <a:rPr lang="en-GB" dirty="0"/>
              <a:t>It should be sufficiently abstract to be reused in different settings.</a:t>
            </a:r>
          </a:p>
          <a:p>
            <a:r>
              <a:rPr lang="en-GB" dirty="0" smtClean="0"/>
              <a:t>Pattern descriptions usually make use of object-oriented </a:t>
            </a:r>
            <a:r>
              <a:rPr lang="en-GB" dirty="0"/>
              <a:t>characteristics such as inheritance and polymorphism.</a:t>
            </a:r>
          </a:p>
        </p:txBody>
      </p:sp>
      <p:sp>
        <p:nvSpPr>
          <p:cNvPr id="4" name="Slide Number Placeholder 3"/>
          <p:cNvSpPr>
            <a:spLocks noGrp="1"/>
          </p:cNvSpPr>
          <p:nvPr>
            <p:ph type="sldNum" sz="quarter" idx="12"/>
          </p:nvPr>
        </p:nvSpPr>
        <p:spPr/>
        <p:txBody>
          <a:bodyPr/>
          <a:lstStyle/>
          <a:p>
            <a:fld id="{EC83099C-5FA5-B04A-B819-64718E2A253A}" type="slidenum">
              <a:rPr lang="en-US" smtClean="0"/>
              <a:pPr/>
              <a:t>19</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745365"/>
            <a:ext cx="7772400" cy="1470025"/>
          </a:xfrm>
        </p:spPr>
        <p:txBody>
          <a:bodyPr>
            <a:normAutofit/>
          </a:bodyPr>
          <a:lstStyle/>
          <a:p>
            <a:r>
              <a:rPr lang="en-US" sz="3600" dirty="0">
                <a:ln w="10541" cmpd="sng">
                  <a:solidFill>
                    <a:schemeClr val="accent1">
                      <a:shade val="88000"/>
                      <a:satMod val="110000"/>
                    </a:schemeClr>
                  </a:solidFill>
                  <a:prstDash val="solid"/>
                </a:ln>
                <a:solidFill>
                  <a:srgbClr val="77933C"/>
                </a:solidFill>
                <a:latin typeface="+mj-lt"/>
                <a:ea typeface="ＭＳ Ｐゴシック" charset="0"/>
                <a:cs typeface="ＭＳ Ｐゴシック" charset="0"/>
              </a:rPr>
              <a:t>Chapter 7 – Design and Implementation</a:t>
            </a:r>
          </a:p>
        </p:txBody>
      </p:sp>
      <p:sp>
        <p:nvSpPr>
          <p:cNvPr id="4" name="Slide Number Placeholder 3"/>
          <p:cNvSpPr>
            <a:spLocks noGrp="1"/>
          </p:cNvSpPr>
          <p:nvPr>
            <p:ph type="sldNum" sz="quarter" idx="12"/>
          </p:nvPr>
        </p:nvSpPr>
        <p:spPr/>
        <p:txBody>
          <a:bodyPr/>
          <a:lstStyle/>
          <a:p>
            <a:fld id="{EC83099C-5FA5-B04A-B819-64718E2A253A}" type="slidenum">
              <a:rPr lang="en-US" smtClean="0"/>
              <a:pPr/>
              <a:t>2</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GB"/>
              <a:t>Pattern elements</a:t>
            </a:r>
          </a:p>
        </p:txBody>
      </p:sp>
      <p:sp>
        <p:nvSpPr>
          <p:cNvPr id="146435" name="Rectangle 3"/>
          <p:cNvSpPr>
            <a:spLocks noGrp="1" noChangeArrowheads="1"/>
          </p:cNvSpPr>
          <p:nvPr>
            <p:ph type="body" idx="1"/>
          </p:nvPr>
        </p:nvSpPr>
        <p:spPr/>
        <p:txBody>
          <a:bodyPr lIns="91797" tIns="45898" rIns="91797" bIns="45898"/>
          <a:lstStyle/>
          <a:p>
            <a:r>
              <a:rPr lang="en-GB"/>
              <a:t>Name</a:t>
            </a:r>
          </a:p>
          <a:p>
            <a:pPr lvl="1"/>
            <a:r>
              <a:rPr lang="en-GB"/>
              <a:t>A meaningful pattern identifier.</a:t>
            </a:r>
          </a:p>
          <a:p>
            <a:r>
              <a:rPr lang="en-GB"/>
              <a:t>Problem description.</a:t>
            </a:r>
          </a:p>
          <a:p>
            <a:r>
              <a:rPr lang="en-GB"/>
              <a:t>Solution description.</a:t>
            </a:r>
          </a:p>
          <a:p>
            <a:pPr lvl="1"/>
            <a:r>
              <a:rPr lang="en-GB"/>
              <a:t>Not a concrete design but a template for a design solution that can be instantiated in different ways.</a:t>
            </a:r>
          </a:p>
          <a:p>
            <a:r>
              <a:rPr lang="en-GB"/>
              <a:t>Consequences</a:t>
            </a:r>
          </a:p>
          <a:p>
            <a:pPr lvl="1"/>
            <a:r>
              <a:rPr lang="en-GB"/>
              <a:t>The results and trade-offs of applying the pattern.</a:t>
            </a:r>
          </a:p>
        </p:txBody>
      </p:sp>
      <p:sp>
        <p:nvSpPr>
          <p:cNvPr id="4" name="Slide Number Placeholder 3"/>
          <p:cNvSpPr>
            <a:spLocks noGrp="1"/>
          </p:cNvSpPr>
          <p:nvPr>
            <p:ph type="sldNum" sz="quarter" idx="12"/>
          </p:nvPr>
        </p:nvSpPr>
        <p:spPr/>
        <p:txBody>
          <a:bodyPr/>
          <a:lstStyle/>
          <a:p>
            <a:fld id="{EC83099C-5FA5-B04A-B819-64718E2A253A}" type="slidenum">
              <a:rPr lang="en-US" smtClean="0"/>
              <a:pPr/>
              <a:t>20</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 </a:t>
            </a:r>
            <a:br>
              <a:rPr lang="en-US" dirty="0" smtClean="0"/>
            </a:br>
            <a:r>
              <a:rPr lang="en-US" dirty="0" smtClean="0"/>
              <a:t>Multiple displays using the Observer pattern</a:t>
            </a:r>
            <a:r>
              <a:rPr lang="en-GB" dirty="0" smtClean="0"/>
              <a:t> </a:t>
            </a:r>
            <a:endParaRPr lang="en-US" dirty="0"/>
          </a:p>
        </p:txBody>
      </p:sp>
      <p:sp>
        <p:nvSpPr>
          <p:cNvPr id="5" name="Slide Number Placeholder 4"/>
          <p:cNvSpPr>
            <a:spLocks noGrp="1"/>
          </p:cNvSpPr>
          <p:nvPr>
            <p:ph type="sldNum" sz="quarter" idx="12"/>
          </p:nvPr>
        </p:nvSpPr>
        <p:spPr/>
        <p:txBody>
          <a:bodyPr/>
          <a:lstStyle/>
          <a:p>
            <a:fld id="{EC83099C-5FA5-B04A-B819-64718E2A253A}" type="slidenum">
              <a:rPr lang="en-US" smtClean="0"/>
              <a:pPr/>
              <a:t>21</a:t>
            </a:fld>
            <a:endParaRPr lang="en-US"/>
          </a:p>
        </p:txBody>
      </p:sp>
      <p:sp>
        <p:nvSpPr>
          <p:cNvPr id="6" name="Footer Placeholder 5"/>
          <p:cNvSpPr>
            <a:spLocks noGrp="1"/>
          </p:cNvSpPr>
          <p:nvPr>
            <p:ph type="ftr" sz="quarter" idx="11"/>
          </p:nvPr>
        </p:nvSpPr>
        <p:spPr/>
        <p:txBody>
          <a:bodyPr/>
          <a:lstStyle/>
          <a:p>
            <a:r>
              <a:rPr lang="en-US" smtClean="0"/>
              <a:t>Chapter 7 Design and implementation</a:t>
            </a:r>
            <a:endParaRPr lang="en-US"/>
          </a:p>
        </p:txBody>
      </p:sp>
      <p:sp>
        <p:nvSpPr>
          <p:cNvPr id="3" name="İçerik Yer Tutucusu 2"/>
          <p:cNvSpPr>
            <a:spLocks noGrp="1"/>
          </p:cNvSpPr>
          <p:nvPr>
            <p:ph idx="1"/>
          </p:nvPr>
        </p:nvSpPr>
        <p:spPr/>
        <p:txBody>
          <a:bodyPr/>
          <a:lstStyle/>
          <a:p>
            <a:endParaRPr lang="en-US"/>
          </a:p>
        </p:txBody>
      </p:sp>
      <p:pic>
        <p:nvPicPr>
          <p:cNvPr id="7" name="Resim 6"/>
          <p:cNvPicPr>
            <a:picLocks noChangeAspect="1"/>
          </p:cNvPicPr>
          <p:nvPr/>
        </p:nvPicPr>
        <p:blipFill>
          <a:blip r:embed="rId2"/>
          <a:stretch>
            <a:fillRect/>
          </a:stretch>
        </p:blipFill>
        <p:spPr>
          <a:xfrm>
            <a:off x="327784" y="1661077"/>
            <a:ext cx="8242409" cy="4478338"/>
          </a:xfrm>
          <a:prstGeom prst="rect">
            <a:avLst/>
          </a:prstGeom>
        </p:spPr>
      </p:pic>
    </p:spTree>
    <p:extLst>
      <p:ext uri="{BB962C8B-B14F-4D97-AF65-F5344CB8AC3E}">
        <p14:creationId xmlns:p14="http://schemas.microsoft.com/office/powerpoint/2010/main" val="41297997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a:t>UML model of the Observer pattern</a:t>
            </a:r>
            <a:r>
              <a:rPr lang="en-GB" dirty="0" smtClean="0"/>
              <a:t> </a:t>
            </a:r>
            <a:endParaRPr lang="en-US" dirty="0"/>
          </a:p>
        </p:txBody>
      </p:sp>
      <p:sp>
        <p:nvSpPr>
          <p:cNvPr id="5" name="Slide Number Placeholder 4"/>
          <p:cNvSpPr>
            <a:spLocks noGrp="1"/>
          </p:cNvSpPr>
          <p:nvPr>
            <p:ph type="sldNum" sz="quarter" idx="12"/>
          </p:nvPr>
        </p:nvSpPr>
        <p:spPr/>
        <p:txBody>
          <a:bodyPr/>
          <a:lstStyle/>
          <a:p>
            <a:fld id="{EC83099C-5FA5-B04A-B819-64718E2A253A}" type="slidenum">
              <a:rPr lang="en-US" smtClean="0"/>
              <a:pPr/>
              <a:t>22</a:t>
            </a:fld>
            <a:endParaRPr lang="en-US"/>
          </a:p>
        </p:txBody>
      </p:sp>
      <p:sp>
        <p:nvSpPr>
          <p:cNvPr id="6" name="Footer Placeholder 5"/>
          <p:cNvSpPr>
            <a:spLocks noGrp="1"/>
          </p:cNvSpPr>
          <p:nvPr>
            <p:ph type="ftr" sz="quarter" idx="11"/>
          </p:nvPr>
        </p:nvSpPr>
        <p:spPr/>
        <p:txBody>
          <a:bodyPr/>
          <a:lstStyle/>
          <a:p>
            <a:r>
              <a:rPr lang="en-US" smtClean="0"/>
              <a:t>Chapter 7 Design and implementation</a:t>
            </a:r>
            <a:endParaRPr lang="en-US"/>
          </a:p>
        </p:txBody>
      </p:sp>
      <p:sp>
        <p:nvSpPr>
          <p:cNvPr id="3" name="İçerik Yer Tutucusu 2"/>
          <p:cNvSpPr>
            <a:spLocks noGrp="1"/>
          </p:cNvSpPr>
          <p:nvPr>
            <p:ph idx="1"/>
          </p:nvPr>
        </p:nvSpPr>
        <p:spPr/>
        <p:txBody>
          <a:bodyPr/>
          <a:lstStyle/>
          <a:p>
            <a:endParaRPr lang="en-US"/>
          </a:p>
        </p:txBody>
      </p:sp>
      <p:pic>
        <p:nvPicPr>
          <p:cNvPr id="7" name="Resim 6"/>
          <p:cNvPicPr>
            <a:picLocks noChangeAspect="1"/>
          </p:cNvPicPr>
          <p:nvPr/>
        </p:nvPicPr>
        <p:blipFill>
          <a:blip r:embed="rId2"/>
          <a:stretch>
            <a:fillRect/>
          </a:stretch>
        </p:blipFill>
        <p:spPr>
          <a:xfrm>
            <a:off x="161925" y="1771856"/>
            <a:ext cx="8881116" cy="3701292"/>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CA" dirty="0"/>
          </a:p>
        </p:txBody>
      </p:sp>
      <p:sp>
        <p:nvSpPr>
          <p:cNvPr id="3" name="Content Placeholder 2"/>
          <p:cNvSpPr>
            <a:spLocks noGrp="1"/>
          </p:cNvSpPr>
          <p:nvPr>
            <p:ph idx="1"/>
          </p:nvPr>
        </p:nvSpPr>
        <p:spPr>
          <a:xfrm>
            <a:off x="-2" y="762000"/>
            <a:ext cx="9144001" cy="5435599"/>
          </a:xfrm>
        </p:spPr>
        <p:txBody>
          <a:bodyPr/>
          <a:lstStyle/>
          <a:p>
            <a:r>
              <a:rPr lang="en-US" sz="2500" dirty="0" smtClean="0"/>
              <a:t>From 2016 final exam:</a:t>
            </a:r>
            <a:endParaRPr lang="en-CA" sz="2400" dirty="0"/>
          </a:p>
          <a:p>
            <a:endParaRPr lang="en-CA" sz="2500" dirty="0"/>
          </a:p>
        </p:txBody>
      </p:sp>
      <p:pic>
        <p:nvPicPr>
          <p:cNvPr id="3074" name="Picture 2" descr="http://www.1stcontact.com/blog/wp-content/uploads/2015/08/Three-students-taking-a-test-resized.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43800" y="1"/>
            <a:ext cx="16002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211136" y="1270001"/>
            <a:ext cx="8086725" cy="5495925"/>
          </a:xfrm>
          <a:prstGeom prst="rect">
            <a:avLst/>
          </a:prstGeom>
          <a:ln>
            <a:solidFill>
              <a:srgbClr val="0070C0"/>
            </a:solidFill>
          </a:ln>
        </p:spPr>
      </p:pic>
      <p:pic>
        <p:nvPicPr>
          <p:cNvPr id="9" name="Picture 8"/>
          <p:cNvPicPr>
            <a:picLocks noChangeAspect="1"/>
          </p:cNvPicPr>
          <p:nvPr/>
        </p:nvPicPr>
        <p:blipFill>
          <a:blip r:embed="rId4"/>
          <a:stretch>
            <a:fillRect/>
          </a:stretch>
        </p:blipFill>
        <p:spPr>
          <a:xfrm>
            <a:off x="6807199" y="1155701"/>
            <a:ext cx="2286000" cy="4035415"/>
          </a:xfrm>
          <a:prstGeom prst="rect">
            <a:avLst/>
          </a:prstGeom>
        </p:spPr>
      </p:pic>
      <p:pic>
        <p:nvPicPr>
          <p:cNvPr id="10" name="Picture 9"/>
          <p:cNvPicPr>
            <a:picLocks noChangeAspect="1"/>
          </p:cNvPicPr>
          <p:nvPr/>
        </p:nvPicPr>
        <p:blipFill>
          <a:blip r:embed="rId5"/>
          <a:stretch>
            <a:fillRect/>
          </a:stretch>
        </p:blipFill>
        <p:spPr>
          <a:xfrm>
            <a:off x="317500" y="1336164"/>
            <a:ext cx="1511920" cy="2681799"/>
          </a:xfrm>
          <a:prstGeom prst="rect">
            <a:avLst/>
          </a:prstGeom>
        </p:spPr>
      </p:pic>
    </p:spTree>
    <p:extLst>
      <p:ext uri="{BB962C8B-B14F-4D97-AF65-F5344CB8AC3E}">
        <p14:creationId xmlns:p14="http://schemas.microsoft.com/office/powerpoint/2010/main" val="30915710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CA" dirty="0"/>
          </a:p>
        </p:txBody>
      </p:sp>
      <p:sp>
        <p:nvSpPr>
          <p:cNvPr id="3" name="Content Placeholder 2"/>
          <p:cNvSpPr>
            <a:spLocks noGrp="1"/>
          </p:cNvSpPr>
          <p:nvPr>
            <p:ph idx="1"/>
          </p:nvPr>
        </p:nvSpPr>
        <p:spPr>
          <a:xfrm>
            <a:off x="-2" y="762000"/>
            <a:ext cx="6172201" cy="5435599"/>
          </a:xfrm>
        </p:spPr>
        <p:txBody>
          <a:bodyPr/>
          <a:lstStyle/>
          <a:p>
            <a:r>
              <a:rPr lang="en-US" sz="2500" dirty="0" smtClean="0"/>
              <a:t>From 2016 final exam:</a:t>
            </a:r>
          </a:p>
          <a:p>
            <a:r>
              <a:rPr lang="en-US" dirty="0"/>
              <a:t>As the </a:t>
            </a:r>
            <a:r>
              <a:rPr lang="en-US" dirty="0" smtClean="0"/>
              <a:t>1</a:t>
            </a:r>
            <a:r>
              <a:rPr lang="en-US" baseline="30000" dirty="0" smtClean="0"/>
              <a:t>st</a:t>
            </a:r>
            <a:r>
              <a:rPr lang="en-US" dirty="0" smtClean="0"/>
              <a:t> step</a:t>
            </a:r>
            <a:r>
              <a:rPr lang="en-US" dirty="0"/>
              <a:t>, </a:t>
            </a:r>
            <a:r>
              <a:rPr lang="en-US" dirty="0" smtClean="0"/>
              <a:t>draw </a:t>
            </a:r>
            <a:r>
              <a:rPr lang="en-US" dirty="0"/>
              <a:t>the class diagram for this </a:t>
            </a:r>
            <a:r>
              <a:rPr lang="en-US" dirty="0" smtClean="0"/>
              <a:t>system, following </a:t>
            </a:r>
            <a:r>
              <a:rPr lang="en-US" dirty="0"/>
              <a:t>the MVC architecture in your class diagram.</a:t>
            </a:r>
            <a:endParaRPr lang="en-US" dirty="0" smtClean="0"/>
          </a:p>
          <a:p>
            <a:pPr lvl="1"/>
            <a:r>
              <a:rPr lang="en-US" dirty="0" smtClean="0"/>
              <a:t>To </a:t>
            </a:r>
            <a:r>
              <a:rPr lang="en-US" dirty="0"/>
              <a:t>save you time, only put the class names in the class diagram, and NOT the method/attribute names of each class. </a:t>
            </a:r>
            <a:endParaRPr lang="en-US" dirty="0" smtClean="0"/>
          </a:p>
          <a:p>
            <a:r>
              <a:rPr lang="en-US" sz="2400" dirty="0" smtClean="0"/>
              <a:t>As the 2</a:t>
            </a:r>
            <a:r>
              <a:rPr lang="en-US" sz="2400" baseline="30000" dirty="0" smtClean="0"/>
              <a:t>nd</a:t>
            </a:r>
            <a:r>
              <a:rPr lang="en-US" sz="2400" dirty="0" smtClean="0"/>
              <a:t> step, c</a:t>
            </a:r>
            <a:r>
              <a:rPr lang="en-US" dirty="0" smtClean="0"/>
              <a:t>onsidering </a:t>
            </a:r>
            <a:r>
              <a:rPr lang="en-US" dirty="0"/>
              <a:t>the system class diagram, there is a good opportunity to use the Observer pattern to improve the system design. Identify that opportunity and apply the Observer pattern to improve the class diagram. </a:t>
            </a:r>
            <a:endParaRPr lang="en-CA" sz="2500" dirty="0"/>
          </a:p>
        </p:txBody>
      </p:sp>
      <p:pic>
        <p:nvPicPr>
          <p:cNvPr id="3074" name="Picture 2" descr="http://www.1stcontact.com/blog/wp-content/uploads/2015/08/Three-students-taking-a-test-resized.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43800" y="1"/>
            <a:ext cx="16002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stretch>
            <a:fillRect/>
          </a:stretch>
        </p:blipFill>
        <p:spPr>
          <a:xfrm>
            <a:off x="6807199" y="1155701"/>
            <a:ext cx="2286000" cy="4035415"/>
          </a:xfrm>
          <a:prstGeom prst="rect">
            <a:avLst/>
          </a:prstGeom>
        </p:spPr>
      </p:pic>
    </p:spTree>
    <p:extLst>
      <p:ext uri="{BB962C8B-B14F-4D97-AF65-F5344CB8AC3E}">
        <p14:creationId xmlns:p14="http://schemas.microsoft.com/office/powerpoint/2010/main" val="40500699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Design </a:t>
            </a:r>
            <a:r>
              <a:rPr lang="en-GB" sz="3200" dirty="0" smtClean="0"/>
              <a:t>patterns</a:t>
            </a:r>
            <a:endParaRPr lang="en-US" sz="3200" dirty="0"/>
          </a:p>
        </p:txBody>
      </p:sp>
      <p:sp>
        <p:nvSpPr>
          <p:cNvPr id="5" name="Slide Number Placeholder 4"/>
          <p:cNvSpPr>
            <a:spLocks noGrp="1"/>
          </p:cNvSpPr>
          <p:nvPr>
            <p:ph type="sldNum" sz="quarter" idx="12"/>
          </p:nvPr>
        </p:nvSpPr>
        <p:spPr/>
        <p:txBody>
          <a:bodyPr/>
          <a:lstStyle/>
          <a:p>
            <a:fld id="{EC83099C-5FA5-B04A-B819-64718E2A253A}" type="slidenum">
              <a:rPr lang="en-US" smtClean="0"/>
              <a:pPr/>
              <a:t>25</a:t>
            </a:fld>
            <a:endParaRPr lang="en-US"/>
          </a:p>
        </p:txBody>
      </p:sp>
      <p:sp>
        <p:nvSpPr>
          <p:cNvPr id="6" name="Footer Placeholder 5"/>
          <p:cNvSpPr>
            <a:spLocks noGrp="1"/>
          </p:cNvSpPr>
          <p:nvPr>
            <p:ph type="ftr" sz="quarter" idx="11"/>
          </p:nvPr>
        </p:nvSpPr>
        <p:spPr/>
        <p:txBody>
          <a:bodyPr/>
          <a:lstStyle/>
          <a:p>
            <a:r>
              <a:rPr lang="en-US" smtClean="0"/>
              <a:t>Chapter 7 Design and implementation</a:t>
            </a:r>
            <a:endParaRPr lang="en-US"/>
          </a:p>
        </p:txBody>
      </p:sp>
      <p:sp>
        <p:nvSpPr>
          <p:cNvPr id="3" name="İçerik Yer Tutucusu 2"/>
          <p:cNvSpPr>
            <a:spLocks noGrp="1"/>
          </p:cNvSpPr>
          <p:nvPr>
            <p:ph idx="1"/>
          </p:nvPr>
        </p:nvSpPr>
        <p:spPr/>
        <p:txBody>
          <a:bodyPr/>
          <a:lstStyle/>
          <a:p>
            <a:r>
              <a:rPr lang="en-GB" dirty="0" smtClean="0"/>
              <a:t>Levels of design</a:t>
            </a:r>
            <a:endParaRPr lang="en-US" dirty="0"/>
          </a:p>
        </p:txBody>
      </p:sp>
      <p:pic>
        <p:nvPicPr>
          <p:cNvPr id="2050" name="Picture 2" descr="graphics/05fig0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635125"/>
            <a:ext cx="8807174"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5172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GB" dirty="0"/>
              <a:t>Design </a:t>
            </a:r>
            <a:r>
              <a:rPr lang="en-GB" dirty="0" smtClean="0"/>
              <a:t>patterns: many of them</a:t>
            </a:r>
            <a:endParaRPr lang="en-US" dirty="0"/>
          </a:p>
        </p:txBody>
      </p:sp>
      <p:sp>
        <p:nvSpPr>
          <p:cNvPr id="4" name="Altbilgi Yer Tutucusu 3"/>
          <p:cNvSpPr>
            <a:spLocks noGrp="1"/>
          </p:cNvSpPr>
          <p:nvPr>
            <p:ph type="ftr" sz="quarter" idx="11"/>
          </p:nvPr>
        </p:nvSpPr>
        <p:spPr/>
        <p:txBody>
          <a:bodyPr/>
          <a:lstStyle/>
          <a:p>
            <a:r>
              <a:rPr lang="en-US" smtClean="0"/>
              <a:t>Chapter 7 Design and implementation</a:t>
            </a:r>
            <a:endParaRPr lang="en-US"/>
          </a:p>
        </p:txBody>
      </p:sp>
      <p:sp>
        <p:nvSpPr>
          <p:cNvPr id="5" name="Slayt Numarası Yer Tutucusu 4"/>
          <p:cNvSpPr>
            <a:spLocks noGrp="1"/>
          </p:cNvSpPr>
          <p:nvPr>
            <p:ph type="sldNum" sz="quarter" idx="12"/>
          </p:nvPr>
        </p:nvSpPr>
        <p:spPr/>
        <p:txBody>
          <a:bodyPr/>
          <a:lstStyle/>
          <a:p>
            <a:fld id="{EC83099C-5FA5-B04A-B819-64718E2A253A}" type="slidenum">
              <a:rPr lang="en-US" smtClean="0"/>
              <a:pPr/>
              <a:t>26</a:t>
            </a:fld>
            <a:endParaRPr lang="en-US"/>
          </a:p>
        </p:txBody>
      </p:sp>
      <p:pic>
        <p:nvPicPr>
          <p:cNvPr id="8" name="Picture 7"/>
          <p:cNvPicPr>
            <a:picLocks noChangeAspect="1"/>
          </p:cNvPicPr>
          <p:nvPr/>
        </p:nvPicPr>
        <p:blipFill>
          <a:blip r:embed="rId2"/>
          <a:stretch>
            <a:fillRect/>
          </a:stretch>
        </p:blipFill>
        <p:spPr>
          <a:xfrm>
            <a:off x="252412" y="987425"/>
            <a:ext cx="8658008" cy="4575175"/>
          </a:xfrm>
          <a:prstGeom prst="rect">
            <a:avLst/>
          </a:prstGeom>
        </p:spPr>
      </p:pic>
    </p:spTree>
    <p:extLst>
      <p:ext uri="{BB962C8B-B14F-4D97-AF65-F5344CB8AC3E}">
        <p14:creationId xmlns:p14="http://schemas.microsoft.com/office/powerpoint/2010/main" val="10719989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GB" dirty="0"/>
              <a:t>Design </a:t>
            </a:r>
            <a:r>
              <a:rPr lang="en-GB" dirty="0" smtClean="0"/>
              <a:t>patterns: Gang of Four (</a:t>
            </a:r>
            <a:r>
              <a:rPr lang="en-GB" dirty="0" err="1" smtClean="0"/>
              <a:t>GoF</a:t>
            </a:r>
            <a:r>
              <a:rPr lang="en-GB" dirty="0" smtClean="0"/>
              <a:t>)</a:t>
            </a:r>
            <a:endParaRPr lang="en-US" dirty="0"/>
          </a:p>
        </p:txBody>
      </p:sp>
      <p:sp>
        <p:nvSpPr>
          <p:cNvPr id="4" name="Altbilgi Yer Tutucusu 3"/>
          <p:cNvSpPr>
            <a:spLocks noGrp="1"/>
          </p:cNvSpPr>
          <p:nvPr>
            <p:ph type="ftr" sz="quarter" idx="11"/>
          </p:nvPr>
        </p:nvSpPr>
        <p:spPr/>
        <p:txBody>
          <a:bodyPr/>
          <a:lstStyle/>
          <a:p>
            <a:r>
              <a:rPr lang="en-US" smtClean="0"/>
              <a:t>Chapter 7 Design and implementation</a:t>
            </a:r>
            <a:endParaRPr lang="en-US"/>
          </a:p>
        </p:txBody>
      </p:sp>
      <p:sp>
        <p:nvSpPr>
          <p:cNvPr id="5" name="Slayt Numarası Yer Tutucusu 4"/>
          <p:cNvSpPr>
            <a:spLocks noGrp="1"/>
          </p:cNvSpPr>
          <p:nvPr>
            <p:ph type="sldNum" sz="quarter" idx="12"/>
          </p:nvPr>
        </p:nvSpPr>
        <p:spPr/>
        <p:txBody>
          <a:bodyPr/>
          <a:lstStyle/>
          <a:p>
            <a:fld id="{EC83099C-5FA5-B04A-B819-64718E2A253A}" type="slidenum">
              <a:rPr lang="en-US" smtClean="0"/>
              <a:pPr/>
              <a:t>27</a:t>
            </a:fld>
            <a:endParaRPr lang="en-US"/>
          </a:p>
        </p:txBody>
      </p:sp>
      <p:pic>
        <p:nvPicPr>
          <p:cNvPr id="7" name="Picture 6"/>
          <p:cNvPicPr>
            <a:picLocks noChangeAspect="1"/>
          </p:cNvPicPr>
          <p:nvPr/>
        </p:nvPicPr>
        <p:blipFill>
          <a:blip r:embed="rId2"/>
          <a:stretch>
            <a:fillRect/>
          </a:stretch>
        </p:blipFill>
        <p:spPr>
          <a:xfrm>
            <a:off x="390525" y="944874"/>
            <a:ext cx="7748587" cy="5413063"/>
          </a:xfrm>
          <a:prstGeom prst="rect">
            <a:avLst/>
          </a:prstGeom>
        </p:spPr>
      </p:pic>
    </p:spTree>
    <p:extLst>
      <p:ext uri="{BB962C8B-B14F-4D97-AF65-F5344CB8AC3E}">
        <p14:creationId xmlns:p14="http://schemas.microsoft.com/office/powerpoint/2010/main" val="35048610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GB" dirty="0"/>
              <a:t>Design </a:t>
            </a:r>
            <a:r>
              <a:rPr lang="en-GB" dirty="0" smtClean="0"/>
              <a:t>patterns: many of them</a:t>
            </a:r>
            <a:endParaRPr lang="en-US" dirty="0"/>
          </a:p>
        </p:txBody>
      </p:sp>
      <p:sp>
        <p:nvSpPr>
          <p:cNvPr id="6" name="Content Placeholder 5"/>
          <p:cNvSpPr>
            <a:spLocks noGrp="1"/>
          </p:cNvSpPr>
          <p:nvPr>
            <p:ph idx="1"/>
          </p:nvPr>
        </p:nvSpPr>
        <p:spPr/>
        <p:txBody>
          <a:bodyPr/>
          <a:lstStyle/>
          <a:p>
            <a:r>
              <a:rPr lang="en-US" dirty="0" smtClean="0"/>
              <a:t>C: Creational, S: Structural, B: Behavioral</a:t>
            </a:r>
          </a:p>
          <a:p>
            <a:endParaRPr lang="en-US" dirty="0" smtClean="0"/>
          </a:p>
          <a:p>
            <a:endParaRPr lang="en-CA" dirty="0"/>
          </a:p>
        </p:txBody>
      </p:sp>
      <p:sp>
        <p:nvSpPr>
          <p:cNvPr id="4" name="Altbilgi Yer Tutucusu 3"/>
          <p:cNvSpPr>
            <a:spLocks noGrp="1"/>
          </p:cNvSpPr>
          <p:nvPr>
            <p:ph type="ftr" sz="quarter" idx="11"/>
          </p:nvPr>
        </p:nvSpPr>
        <p:spPr/>
        <p:txBody>
          <a:bodyPr/>
          <a:lstStyle/>
          <a:p>
            <a:r>
              <a:rPr lang="en-US" smtClean="0"/>
              <a:t>Chapter 7 Design and implementation</a:t>
            </a:r>
            <a:endParaRPr lang="en-US"/>
          </a:p>
        </p:txBody>
      </p:sp>
      <p:sp>
        <p:nvSpPr>
          <p:cNvPr id="5" name="Slayt Numarası Yer Tutucusu 4"/>
          <p:cNvSpPr>
            <a:spLocks noGrp="1"/>
          </p:cNvSpPr>
          <p:nvPr>
            <p:ph type="sldNum" sz="quarter" idx="12"/>
          </p:nvPr>
        </p:nvSpPr>
        <p:spPr/>
        <p:txBody>
          <a:bodyPr/>
          <a:lstStyle/>
          <a:p>
            <a:fld id="{EC83099C-5FA5-B04A-B819-64718E2A253A}" type="slidenum">
              <a:rPr lang="en-US" smtClean="0"/>
              <a:pPr/>
              <a:t>28</a:t>
            </a:fld>
            <a:endParaRPr lang="en-US"/>
          </a:p>
        </p:txBody>
      </p:sp>
      <p:pic>
        <p:nvPicPr>
          <p:cNvPr id="3" name="Picture 2"/>
          <p:cNvPicPr>
            <a:picLocks noChangeAspect="1"/>
          </p:cNvPicPr>
          <p:nvPr/>
        </p:nvPicPr>
        <p:blipFill>
          <a:blip r:embed="rId2"/>
          <a:stretch>
            <a:fillRect/>
          </a:stretch>
        </p:blipFill>
        <p:spPr>
          <a:xfrm>
            <a:off x="290513" y="1324104"/>
            <a:ext cx="8396287" cy="5029071"/>
          </a:xfrm>
          <a:prstGeom prst="rect">
            <a:avLst/>
          </a:prstGeom>
          <a:ln>
            <a:solidFill>
              <a:schemeClr val="accent1"/>
            </a:solidFill>
          </a:ln>
        </p:spPr>
      </p:pic>
    </p:spTree>
    <p:extLst>
      <p:ext uri="{BB962C8B-B14F-4D97-AF65-F5344CB8AC3E}">
        <p14:creationId xmlns:p14="http://schemas.microsoft.com/office/powerpoint/2010/main" val="10571540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GB" dirty="0"/>
              <a:t>Design </a:t>
            </a:r>
            <a:r>
              <a:rPr lang="en-GB" dirty="0" smtClean="0"/>
              <a:t>patterns: We just spent a few minutes!</a:t>
            </a:r>
            <a:endParaRPr lang="en-US" dirty="0"/>
          </a:p>
        </p:txBody>
      </p:sp>
      <p:sp>
        <p:nvSpPr>
          <p:cNvPr id="3" name="İçerik Yer Tutucusu 2"/>
          <p:cNvSpPr>
            <a:spLocks noGrp="1"/>
          </p:cNvSpPr>
          <p:nvPr>
            <p:ph idx="1"/>
          </p:nvPr>
        </p:nvSpPr>
        <p:spPr/>
        <p:txBody>
          <a:bodyPr/>
          <a:lstStyle/>
          <a:p>
            <a:r>
              <a:rPr lang="en-US" dirty="0" smtClean="0"/>
              <a:t>There are courses and many books on </a:t>
            </a:r>
            <a:r>
              <a:rPr lang="en-GB" dirty="0"/>
              <a:t>Design </a:t>
            </a:r>
            <a:r>
              <a:rPr lang="en-GB" dirty="0" smtClean="0"/>
              <a:t>patterns…</a:t>
            </a:r>
            <a:endParaRPr lang="en-US" dirty="0"/>
          </a:p>
        </p:txBody>
      </p:sp>
      <p:sp>
        <p:nvSpPr>
          <p:cNvPr id="4" name="Altbilgi Yer Tutucusu 3"/>
          <p:cNvSpPr>
            <a:spLocks noGrp="1"/>
          </p:cNvSpPr>
          <p:nvPr>
            <p:ph type="ftr" sz="quarter" idx="11"/>
          </p:nvPr>
        </p:nvSpPr>
        <p:spPr/>
        <p:txBody>
          <a:bodyPr/>
          <a:lstStyle/>
          <a:p>
            <a:r>
              <a:rPr lang="en-US" smtClean="0"/>
              <a:t>Chapter 7 Design and implementation</a:t>
            </a:r>
            <a:endParaRPr lang="en-US"/>
          </a:p>
        </p:txBody>
      </p:sp>
      <p:sp>
        <p:nvSpPr>
          <p:cNvPr id="5" name="Slayt Numarası Yer Tutucusu 4"/>
          <p:cNvSpPr>
            <a:spLocks noGrp="1"/>
          </p:cNvSpPr>
          <p:nvPr>
            <p:ph type="sldNum" sz="quarter" idx="12"/>
          </p:nvPr>
        </p:nvSpPr>
        <p:spPr/>
        <p:txBody>
          <a:bodyPr/>
          <a:lstStyle/>
          <a:p>
            <a:fld id="{EC83099C-5FA5-B04A-B819-64718E2A253A}" type="slidenum">
              <a:rPr lang="en-US" smtClean="0"/>
              <a:pPr/>
              <a:t>29</a:t>
            </a:fld>
            <a:endParaRPr lang="en-US"/>
          </a:p>
        </p:txBody>
      </p:sp>
      <p:pic>
        <p:nvPicPr>
          <p:cNvPr id="6" name="Resim 5"/>
          <p:cNvPicPr>
            <a:picLocks noChangeAspect="1"/>
          </p:cNvPicPr>
          <p:nvPr/>
        </p:nvPicPr>
        <p:blipFill>
          <a:blip r:embed="rId2"/>
          <a:stretch>
            <a:fillRect/>
          </a:stretch>
        </p:blipFill>
        <p:spPr>
          <a:xfrm>
            <a:off x="518583" y="1446639"/>
            <a:ext cx="3527846" cy="4891086"/>
          </a:xfrm>
          <a:prstGeom prst="rect">
            <a:avLst/>
          </a:prstGeom>
        </p:spPr>
      </p:pic>
      <p:pic>
        <p:nvPicPr>
          <p:cNvPr id="7" name="Resim 6"/>
          <p:cNvPicPr>
            <a:picLocks noChangeAspect="1"/>
          </p:cNvPicPr>
          <p:nvPr/>
        </p:nvPicPr>
        <p:blipFill>
          <a:blip r:embed="rId3"/>
          <a:stretch>
            <a:fillRect/>
          </a:stretch>
        </p:blipFill>
        <p:spPr>
          <a:xfrm>
            <a:off x="4748796" y="1446639"/>
            <a:ext cx="3563611" cy="4971181"/>
          </a:xfrm>
          <a:prstGeom prst="rect">
            <a:avLst/>
          </a:prstGeom>
        </p:spPr>
      </p:pic>
    </p:spTree>
    <p:extLst>
      <p:ext uri="{BB962C8B-B14F-4D97-AF65-F5344CB8AC3E}">
        <p14:creationId xmlns:p14="http://schemas.microsoft.com/office/powerpoint/2010/main" val="3572013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the book</a:t>
            </a:r>
            <a:endParaRPr lang="tr-TR" dirty="0"/>
          </a:p>
        </p:txBody>
      </p:sp>
      <p:sp>
        <p:nvSpPr>
          <p:cNvPr id="3" name="Content Placeholder 2"/>
          <p:cNvSpPr>
            <a:spLocks noGrp="1"/>
          </p:cNvSpPr>
          <p:nvPr>
            <p:ph idx="1"/>
          </p:nvPr>
        </p:nvSpPr>
        <p:spPr/>
        <p:txBody>
          <a:bodyPr/>
          <a:lstStyle/>
          <a:p>
            <a:r>
              <a:rPr lang="en-US" dirty="0" smtClean="0"/>
              <a:t>Read it online!</a:t>
            </a:r>
            <a:endParaRPr lang="tr-TR" dirty="0"/>
          </a:p>
        </p:txBody>
      </p:sp>
      <p:pic>
        <p:nvPicPr>
          <p:cNvPr id="5" name="Picture 4"/>
          <p:cNvPicPr>
            <a:picLocks noChangeAspect="1"/>
          </p:cNvPicPr>
          <p:nvPr/>
        </p:nvPicPr>
        <p:blipFill>
          <a:blip r:embed="rId2"/>
          <a:stretch>
            <a:fillRect/>
          </a:stretch>
        </p:blipFill>
        <p:spPr>
          <a:xfrm>
            <a:off x="245081" y="1754981"/>
            <a:ext cx="3869719" cy="4722019"/>
          </a:xfrm>
          <a:prstGeom prst="rect">
            <a:avLst/>
          </a:prstGeom>
        </p:spPr>
      </p:pic>
      <p:pic>
        <p:nvPicPr>
          <p:cNvPr id="6" name="Picture 5"/>
          <p:cNvPicPr>
            <a:picLocks noChangeAspect="1"/>
          </p:cNvPicPr>
          <p:nvPr/>
        </p:nvPicPr>
        <p:blipFill>
          <a:blip r:embed="rId3"/>
          <a:stretch>
            <a:fillRect/>
          </a:stretch>
        </p:blipFill>
        <p:spPr>
          <a:xfrm>
            <a:off x="4200471" y="1083129"/>
            <a:ext cx="4857857" cy="5254171"/>
          </a:xfrm>
          <a:prstGeom prst="rect">
            <a:avLst/>
          </a:prstGeom>
        </p:spPr>
      </p:pic>
    </p:spTree>
    <p:extLst>
      <p:ext uri="{BB962C8B-B14F-4D97-AF65-F5344CB8AC3E}">
        <p14:creationId xmlns:p14="http://schemas.microsoft.com/office/powerpoint/2010/main" val="613570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7 – Design and Implementation</a:t>
            </a:r>
            <a:endParaRPr lang="en-US" dirty="0"/>
          </a:p>
        </p:txBody>
      </p:sp>
      <p:sp>
        <p:nvSpPr>
          <p:cNvPr id="3" name="Content Placeholder 2"/>
          <p:cNvSpPr>
            <a:spLocks noGrp="1"/>
          </p:cNvSpPr>
          <p:nvPr>
            <p:ph idx="1"/>
          </p:nvPr>
        </p:nvSpPr>
        <p:spPr/>
        <p:txBody>
          <a:bodyPr/>
          <a:lstStyle/>
          <a:p>
            <a:r>
              <a:rPr lang="en-US" dirty="0" smtClean="0"/>
              <a:t>Design patterns</a:t>
            </a:r>
            <a:endParaRPr lang="en-GB" dirty="0" smtClean="0"/>
          </a:p>
          <a:p>
            <a:r>
              <a:rPr lang="en-US" dirty="0" smtClean="0"/>
              <a:t>Implementation issues</a:t>
            </a:r>
            <a:endParaRPr lang="en-GB" dirty="0" smtClean="0"/>
          </a:p>
          <a:p>
            <a:r>
              <a:rPr lang="en-US" dirty="0" smtClean="0"/>
              <a:t>Open-source development</a:t>
            </a:r>
            <a:r>
              <a:rPr lang="en-GB" dirty="0" smtClean="0"/>
              <a:t>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30</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
        <p:nvSpPr>
          <p:cNvPr id="6" name="Rounded Rectangle 5"/>
          <p:cNvSpPr/>
          <p:nvPr/>
        </p:nvSpPr>
        <p:spPr>
          <a:xfrm>
            <a:off x="71644" y="1262062"/>
            <a:ext cx="5731565" cy="523875"/>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3820736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a:t>
            </a:r>
            <a:endParaRPr lang="en-US" dirty="0"/>
          </a:p>
        </p:txBody>
      </p:sp>
      <p:sp>
        <p:nvSpPr>
          <p:cNvPr id="3" name="Content Placeholder 2"/>
          <p:cNvSpPr>
            <a:spLocks noGrp="1"/>
          </p:cNvSpPr>
          <p:nvPr>
            <p:ph idx="1"/>
          </p:nvPr>
        </p:nvSpPr>
        <p:spPr/>
        <p:txBody>
          <a:bodyPr/>
          <a:lstStyle/>
          <a:p>
            <a:r>
              <a:rPr lang="en-US" dirty="0" smtClean="0"/>
              <a:t>Focus here is not on programming, although this is obviously important, but on other implementation issues that are often not covered in programming books (or courses):</a:t>
            </a:r>
          </a:p>
          <a:p>
            <a:pPr lvl="1"/>
            <a:r>
              <a:rPr lang="en-US" dirty="0" smtClean="0">
                <a:solidFill>
                  <a:schemeClr val="accent2">
                    <a:lumMod val="75000"/>
                  </a:schemeClr>
                </a:solidFill>
              </a:rPr>
              <a:t>Reuse: </a:t>
            </a:r>
            <a:r>
              <a:rPr lang="en-US" dirty="0" smtClean="0"/>
              <a:t>Most modern software is constructed by reusing existing components or systems. When you are developing software, you should make as much use as possible of existing code.</a:t>
            </a:r>
            <a:endParaRPr lang="en-GB" dirty="0" smtClean="0"/>
          </a:p>
          <a:p>
            <a:pPr lvl="1"/>
            <a:r>
              <a:rPr lang="en-US" dirty="0" smtClean="0">
                <a:solidFill>
                  <a:schemeClr val="accent2">
                    <a:lumMod val="75000"/>
                  </a:schemeClr>
                </a:solidFill>
              </a:rPr>
              <a:t>Configuration management: </a:t>
            </a:r>
            <a:r>
              <a:rPr lang="en-US" dirty="0" smtClean="0"/>
              <a:t>During the development process, you have to keep track of the many different versions of each software component in a configuration management system.</a:t>
            </a:r>
            <a:endParaRPr lang="en-GB" dirty="0" smtClean="0"/>
          </a:p>
          <a:p>
            <a:pPr lvl="1"/>
            <a:r>
              <a:rPr lang="en-US" dirty="0" smtClean="0">
                <a:solidFill>
                  <a:schemeClr val="accent2">
                    <a:lumMod val="75000"/>
                  </a:schemeClr>
                </a:solidFill>
              </a:rPr>
              <a:t>Host-target development: </a:t>
            </a:r>
            <a:r>
              <a:rPr lang="en-US" dirty="0" smtClean="0"/>
              <a:t>Production software does not usually execute on the same computer as the software development environment. Rather, you develop it on one computer (the host system) and execute it on a separate computer (the target system).</a:t>
            </a:r>
            <a:r>
              <a:rPr lang="en-GB" dirty="0" smtClean="0"/>
              <a:t>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31</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a:t>
            </a:r>
            <a:endParaRPr lang="en-US" dirty="0"/>
          </a:p>
        </p:txBody>
      </p:sp>
      <p:sp>
        <p:nvSpPr>
          <p:cNvPr id="3" name="Content Placeholder 2"/>
          <p:cNvSpPr>
            <a:spLocks noGrp="1"/>
          </p:cNvSpPr>
          <p:nvPr>
            <p:ph idx="1"/>
          </p:nvPr>
        </p:nvSpPr>
        <p:spPr/>
        <p:txBody>
          <a:bodyPr/>
          <a:lstStyle/>
          <a:p>
            <a:r>
              <a:rPr lang="en-US" dirty="0" smtClean="0"/>
              <a:t>Focus here is not on programming, although this is obviously important, but on other implementation issues that are often not covered in programming books (or courses):</a:t>
            </a:r>
          </a:p>
          <a:p>
            <a:pPr lvl="1"/>
            <a:r>
              <a:rPr lang="en-US" dirty="0" smtClean="0">
                <a:solidFill>
                  <a:schemeClr val="accent2">
                    <a:lumMod val="75000"/>
                  </a:schemeClr>
                </a:solidFill>
              </a:rPr>
              <a:t>Reuse: </a:t>
            </a:r>
            <a:r>
              <a:rPr lang="en-US" dirty="0" smtClean="0"/>
              <a:t>Most modern software is constructed by reusing existing components or systems. When you are developing software, you should make as much use as possible of existing code.</a:t>
            </a:r>
            <a:endParaRPr lang="en-GB" dirty="0" smtClean="0"/>
          </a:p>
          <a:p>
            <a:pPr lvl="1"/>
            <a:r>
              <a:rPr lang="en-US" dirty="0" smtClean="0">
                <a:solidFill>
                  <a:schemeClr val="accent2">
                    <a:lumMod val="75000"/>
                  </a:schemeClr>
                </a:solidFill>
              </a:rPr>
              <a:t>Configuration management: </a:t>
            </a:r>
            <a:r>
              <a:rPr lang="en-US" dirty="0" smtClean="0"/>
              <a:t>During the development process, you have to keep track of the many different versions of each software component in a configuration management system.</a:t>
            </a:r>
            <a:endParaRPr lang="en-GB" dirty="0" smtClean="0"/>
          </a:p>
          <a:p>
            <a:pPr lvl="1"/>
            <a:r>
              <a:rPr lang="en-US" dirty="0" smtClean="0">
                <a:solidFill>
                  <a:schemeClr val="accent2">
                    <a:lumMod val="75000"/>
                  </a:schemeClr>
                </a:solidFill>
              </a:rPr>
              <a:t>Host-target development: </a:t>
            </a:r>
            <a:r>
              <a:rPr lang="en-US" dirty="0" smtClean="0"/>
              <a:t>Production software does not usually execute on the same computer as the software development environment. Rather, you develop it on one computer (the host system) and execute it on a separate computer (the target system).</a:t>
            </a:r>
            <a:r>
              <a:rPr lang="en-GB" dirty="0" smtClean="0"/>
              <a:t>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32</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
        <p:nvSpPr>
          <p:cNvPr id="6" name="Rounded Rectangle 5"/>
          <p:cNvSpPr/>
          <p:nvPr/>
        </p:nvSpPr>
        <p:spPr>
          <a:xfrm>
            <a:off x="700295" y="1974643"/>
            <a:ext cx="8348455" cy="1003438"/>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0638326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Reuse: </a:t>
            </a:r>
            <a:br>
              <a:rPr lang="en-US" dirty="0" smtClean="0"/>
            </a:br>
            <a:r>
              <a:rPr lang="en-US" dirty="0" smtClean="0"/>
              <a:t>A bit of history</a:t>
            </a:r>
            <a:endParaRPr lang="en-CA" dirty="0"/>
          </a:p>
        </p:txBody>
      </p:sp>
      <p:sp>
        <p:nvSpPr>
          <p:cNvPr id="3" name="Content Placeholder 2"/>
          <p:cNvSpPr>
            <a:spLocks noGrp="1"/>
          </p:cNvSpPr>
          <p:nvPr>
            <p:ph idx="1"/>
          </p:nvPr>
        </p:nvSpPr>
        <p:spPr>
          <a:xfrm>
            <a:off x="-2" y="2484985"/>
            <a:ext cx="9144001" cy="3722140"/>
          </a:xfrm>
        </p:spPr>
        <p:txBody>
          <a:bodyPr/>
          <a:lstStyle/>
          <a:p>
            <a:r>
              <a:rPr lang="en-CA" dirty="0"/>
              <a:t>Ad hoc code reuse has been practiced from the earliest days of programming. </a:t>
            </a:r>
            <a:endParaRPr lang="en-CA" dirty="0" smtClean="0"/>
          </a:p>
          <a:p>
            <a:r>
              <a:rPr lang="en-CA" dirty="0" smtClean="0"/>
              <a:t>Programmers </a:t>
            </a:r>
            <a:r>
              <a:rPr lang="en-CA" dirty="0"/>
              <a:t>have always reused sections of code, </a:t>
            </a:r>
            <a:r>
              <a:rPr lang="en-CA" dirty="0" smtClean="0"/>
              <a:t>functions</a:t>
            </a:r>
            <a:r>
              <a:rPr lang="en-CA" dirty="0"/>
              <a:t>, and procedures. </a:t>
            </a:r>
            <a:endParaRPr lang="en-CA" dirty="0" smtClean="0"/>
          </a:p>
          <a:p>
            <a:r>
              <a:rPr lang="en-CA" dirty="0" smtClean="0"/>
              <a:t>Software </a:t>
            </a:r>
            <a:r>
              <a:rPr lang="en-CA" dirty="0"/>
              <a:t>reuse as a recognized area of study in software engineering, however, dates only from 1968 when Douglas McIlroy of Bell Laboratories proposed basing the software industry on </a:t>
            </a:r>
            <a:r>
              <a:rPr lang="en-CA" u="sng" dirty="0"/>
              <a:t>reusable components</a:t>
            </a:r>
            <a:r>
              <a:rPr lang="en-CA" dirty="0"/>
              <a:t>.</a:t>
            </a:r>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33</a:t>
            </a:fld>
            <a:endParaRPr lang="en-US"/>
          </a:p>
        </p:txBody>
      </p:sp>
      <p:pic>
        <p:nvPicPr>
          <p:cNvPr id="6148" name="Picture 4" descr="http://i.imgur.com/arpYaT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100" y="19050"/>
            <a:ext cx="4886325" cy="243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735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Reuse</a:t>
            </a:r>
            <a:endParaRPr lang="en-US" dirty="0"/>
          </a:p>
        </p:txBody>
      </p:sp>
      <p:sp>
        <p:nvSpPr>
          <p:cNvPr id="3" name="Content Placeholder 2"/>
          <p:cNvSpPr>
            <a:spLocks noGrp="1"/>
          </p:cNvSpPr>
          <p:nvPr>
            <p:ph idx="1"/>
          </p:nvPr>
        </p:nvSpPr>
        <p:spPr/>
        <p:txBody>
          <a:bodyPr/>
          <a:lstStyle/>
          <a:p>
            <a:r>
              <a:rPr lang="en-US" dirty="0" smtClean="0"/>
              <a:t>From the 1960s to the 1990s, most new software was developed from scratch, by writing all code in a high-level programming language. </a:t>
            </a:r>
          </a:p>
          <a:p>
            <a:pPr lvl="1"/>
            <a:r>
              <a:rPr lang="en-US" dirty="0" smtClean="0"/>
              <a:t>The only significant </a:t>
            </a:r>
            <a:r>
              <a:rPr lang="en-US" smtClean="0"/>
              <a:t>reuse of </a:t>
            </a:r>
            <a:r>
              <a:rPr lang="en-US" dirty="0" smtClean="0"/>
              <a:t>software was the reuse of functions and objects in programming language libraries. </a:t>
            </a:r>
          </a:p>
          <a:p>
            <a:r>
              <a:rPr lang="en-US" dirty="0" smtClean="0"/>
              <a:t>Costs and schedule pressure mean that this approach became increasingly unviable, especially for commercial and Internet-based systems. </a:t>
            </a:r>
          </a:p>
          <a:p>
            <a:r>
              <a:rPr lang="en-US" dirty="0" smtClean="0"/>
              <a:t>An approach to development based around the reuse of existing software emerged and is now generally used for business and scientific software. </a:t>
            </a:r>
            <a:endParaRPr lang="en-GB" dirty="0" smtClean="0"/>
          </a:p>
          <a:p>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34</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2800" b="0" dirty="0"/>
              <a:t>A spectrum of reuse</a:t>
            </a:r>
            <a:endParaRPr lang="en-CA" sz="2800"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35</a:t>
            </a:fld>
            <a:endParaRPr lang="en-US"/>
          </a:p>
        </p:txBody>
      </p:sp>
      <p:pic>
        <p:nvPicPr>
          <p:cNvPr id="6146" name="Picture 2" descr="http://www.jot.fm/issues/issue_2006_07/article1/images/figure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79" y="2572023"/>
            <a:ext cx="8240321" cy="397033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i.imgur.com/arpYaT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19050"/>
            <a:ext cx="4886325" cy="243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934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Types </a:t>
            </a:r>
            <a:r>
              <a:rPr lang="en-CA" dirty="0"/>
              <a:t>of </a:t>
            </a:r>
            <a:r>
              <a:rPr lang="en-CA" dirty="0" smtClean="0"/>
              <a:t>reuse</a:t>
            </a:r>
            <a:endParaRPr lang="en-US" dirty="0"/>
          </a:p>
        </p:txBody>
      </p:sp>
      <p:sp>
        <p:nvSpPr>
          <p:cNvPr id="3" name="Content Placeholder 2"/>
          <p:cNvSpPr>
            <a:spLocks noGrp="1"/>
          </p:cNvSpPr>
          <p:nvPr>
            <p:ph idx="1"/>
          </p:nvPr>
        </p:nvSpPr>
        <p:spPr/>
        <p:txBody>
          <a:bodyPr/>
          <a:lstStyle/>
          <a:p>
            <a:r>
              <a:rPr lang="en-CA" dirty="0" smtClean="0"/>
              <a:t>Concerning </a:t>
            </a:r>
            <a:r>
              <a:rPr lang="en-CA" dirty="0"/>
              <a:t>motivation and driving factors, reuse can be:</a:t>
            </a:r>
          </a:p>
          <a:p>
            <a:pPr lvl="1"/>
            <a:r>
              <a:rPr lang="en-CA" dirty="0"/>
              <a:t>Opportunistic - While getting ready to begin a project, the team realizes that there are existing components that they can reuse.</a:t>
            </a:r>
          </a:p>
          <a:p>
            <a:pPr lvl="1"/>
            <a:r>
              <a:rPr lang="en-CA" dirty="0"/>
              <a:t>Planned - A team strategically designs components so that they'll be reusable in future projects.</a:t>
            </a:r>
          </a:p>
          <a:p>
            <a:r>
              <a:rPr lang="en-CA" dirty="0"/>
              <a:t>Reuse can be categorized further:</a:t>
            </a:r>
          </a:p>
          <a:p>
            <a:pPr lvl="1"/>
            <a:r>
              <a:rPr lang="en-CA" dirty="0"/>
              <a:t>Internal reuse - A team reuses its own components. This may be a business decision, since the team may want to control a component critical to the project.</a:t>
            </a:r>
          </a:p>
          <a:p>
            <a:pPr lvl="1"/>
            <a:r>
              <a:rPr lang="en-CA" dirty="0"/>
              <a:t>External reuse - A team may choose to license a third-party component. Licensing a third-party component typically costs the team 1 to 20 percent of what it would cost to develop </a:t>
            </a:r>
            <a:r>
              <a:rPr lang="en-CA" dirty="0" smtClean="0"/>
              <a:t>internally. The </a:t>
            </a:r>
            <a:r>
              <a:rPr lang="en-CA" dirty="0"/>
              <a:t>team must also consider the time it takes to find, learn and integrate the component.</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36</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Reuse levels</a:t>
            </a:r>
            <a:endParaRPr lang="en-US" dirty="0"/>
          </a:p>
        </p:txBody>
      </p:sp>
      <p:sp>
        <p:nvSpPr>
          <p:cNvPr id="3" name="Content Placeholder 2"/>
          <p:cNvSpPr>
            <a:spLocks noGrp="1"/>
          </p:cNvSpPr>
          <p:nvPr>
            <p:ph idx="1"/>
          </p:nvPr>
        </p:nvSpPr>
        <p:spPr/>
        <p:txBody>
          <a:bodyPr/>
          <a:lstStyle/>
          <a:p>
            <a:r>
              <a:rPr lang="en-US" dirty="0" smtClean="0"/>
              <a:t>The abstraction level </a:t>
            </a:r>
          </a:p>
          <a:p>
            <a:pPr lvl="1"/>
            <a:r>
              <a:rPr lang="en-US" dirty="0" smtClean="0"/>
              <a:t>At this level, you don’t reuse software directly but use knowledge of successful abstractions in the design of your software. </a:t>
            </a:r>
            <a:endParaRPr lang="en-GB" dirty="0" smtClean="0"/>
          </a:p>
          <a:p>
            <a:r>
              <a:rPr lang="en-US" dirty="0" smtClean="0"/>
              <a:t>The object level </a:t>
            </a:r>
          </a:p>
          <a:p>
            <a:pPr lvl="1"/>
            <a:r>
              <a:rPr lang="en-US" dirty="0" smtClean="0"/>
              <a:t>At this level, you directly reuse objects from a library rather than writing the code yourself. </a:t>
            </a:r>
            <a:endParaRPr lang="en-GB" dirty="0" smtClean="0"/>
          </a:p>
          <a:p>
            <a:r>
              <a:rPr lang="en-US" dirty="0" smtClean="0"/>
              <a:t>The component level </a:t>
            </a:r>
          </a:p>
          <a:p>
            <a:pPr lvl="1"/>
            <a:r>
              <a:rPr lang="en-US" dirty="0" smtClean="0"/>
              <a:t>Components are collections of objects and object classes that you reuse in application systems. </a:t>
            </a:r>
            <a:endParaRPr lang="en-GB" dirty="0" smtClean="0"/>
          </a:p>
          <a:p>
            <a:r>
              <a:rPr lang="en-US" dirty="0" smtClean="0"/>
              <a:t>The system level </a:t>
            </a:r>
          </a:p>
          <a:p>
            <a:pPr lvl="1"/>
            <a:r>
              <a:rPr lang="en-US" dirty="0" smtClean="0"/>
              <a:t>At this level, you reuse entire application systems.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37</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extLst>
      <p:ext uri="{BB962C8B-B14F-4D97-AF65-F5344CB8AC3E}">
        <p14:creationId xmlns:p14="http://schemas.microsoft.com/office/powerpoint/2010/main" val="25012973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versus reuse</a:t>
            </a:r>
            <a:endParaRPr lang="en-CA" dirty="0"/>
          </a:p>
        </p:txBody>
      </p:sp>
      <p:sp>
        <p:nvSpPr>
          <p:cNvPr id="3" name="Content Placeholder 2"/>
          <p:cNvSpPr>
            <a:spLocks noGrp="1"/>
          </p:cNvSpPr>
          <p:nvPr>
            <p:ph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38</a:t>
            </a:fld>
            <a:endParaRPr lang="en-US"/>
          </a:p>
        </p:txBody>
      </p:sp>
      <p:pic>
        <p:nvPicPr>
          <p:cNvPr id="4098" name="Picture 2" descr="http://techdistrict.kirkk.com/wp-content/uploads/2009/07/reusevsuse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3" y="803275"/>
            <a:ext cx="8043885" cy="5940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399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Reuse costs</a:t>
            </a:r>
            <a:endParaRPr lang="en-US" dirty="0"/>
          </a:p>
        </p:txBody>
      </p:sp>
      <p:sp>
        <p:nvSpPr>
          <p:cNvPr id="3" name="Content Placeholder 2"/>
          <p:cNvSpPr>
            <a:spLocks noGrp="1"/>
          </p:cNvSpPr>
          <p:nvPr>
            <p:ph idx="1"/>
          </p:nvPr>
        </p:nvSpPr>
        <p:spPr/>
        <p:txBody>
          <a:bodyPr/>
          <a:lstStyle/>
          <a:p>
            <a:r>
              <a:rPr lang="en-US" dirty="0" smtClean="0"/>
              <a:t>The costs of the time spent in looking for software to reuse and assessing whether or not it meets your needs. </a:t>
            </a:r>
            <a:endParaRPr lang="en-GB" dirty="0" smtClean="0"/>
          </a:p>
          <a:p>
            <a:r>
              <a:rPr lang="en-US" dirty="0" smtClean="0"/>
              <a:t>Where applicable, the costs of buying the reusable software. For large off-the-shelf systems, these costs can be very high.</a:t>
            </a:r>
            <a:endParaRPr lang="en-GB" dirty="0" smtClean="0"/>
          </a:p>
          <a:p>
            <a:r>
              <a:rPr lang="en-US" dirty="0" smtClean="0"/>
              <a:t>The costs of adapting and configuring the reusable software components or systems to reflect the requirements of the system that you are developing.</a:t>
            </a:r>
            <a:endParaRPr lang="en-GB" dirty="0" smtClean="0"/>
          </a:p>
          <a:p>
            <a:r>
              <a:rPr lang="en-US" dirty="0" smtClean="0"/>
              <a:t>The costs of integrating reusable software elements with each other (if you are using software from different sources) and with the new code that you have developed.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39</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7 – Design and Implementation</a:t>
            </a:r>
            <a:endParaRPr lang="en-US" dirty="0"/>
          </a:p>
        </p:txBody>
      </p:sp>
      <p:pic>
        <p:nvPicPr>
          <p:cNvPr id="7" name="Content Placeholder 6"/>
          <p:cNvPicPr>
            <a:picLocks noGrp="1" noChangeAspect="1"/>
          </p:cNvPicPr>
          <p:nvPr>
            <p:ph idx="1"/>
          </p:nvPr>
        </p:nvPicPr>
        <p:blipFill>
          <a:blip r:embed="rId2"/>
          <a:stretch>
            <a:fillRect/>
          </a:stretch>
        </p:blipFill>
        <p:spPr>
          <a:xfrm>
            <a:off x="91429" y="2421422"/>
            <a:ext cx="5953615" cy="3056270"/>
          </a:xfrm>
          <a:prstGeom prst="rect">
            <a:avLst/>
          </a:prstGeom>
        </p:spPr>
      </p:pic>
      <p:sp>
        <p:nvSpPr>
          <p:cNvPr id="4" name="Slide Number Placeholder 3"/>
          <p:cNvSpPr>
            <a:spLocks noGrp="1"/>
          </p:cNvSpPr>
          <p:nvPr>
            <p:ph type="sldNum" sz="quarter" idx="12"/>
          </p:nvPr>
        </p:nvSpPr>
        <p:spPr>
          <a:xfrm>
            <a:off x="6553200" y="6356350"/>
            <a:ext cx="2133600" cy="365125"/>
          </a:xfrm>
        </p:spPr>
        <p:txBody>
          <a:bodyPr/>
          <a:lstStyle/>
          <a:p>
            <a:fld id="{EC83099C-5FA5-B04A-B819-64718E2A253A}" type="slidenum">
              <a:rPr lang="en-US" smtClean="0"/>
              <a:pPr/>
              <a:t>4</a:t>
            </a:fld>
            <a:endParaRPr lang="en-US"/>
          </a:p>
        </p:txBody>
      </p:sp>
      <p:sp>
        <p:nvSpPr>
          <p:cNvPr id="5" name="Footer Placeholder 4"/>
          <p:cNvSpPr>
            <a:spLocks noGrp="1"/>
          </p:cNvSpPr>
          <p:nvPr>
            <p:ph type="ftr" sz="quarter" idx="11"/>
          </p:nvPr>
        </p:nvSpPr>
        <p:spPr>
          <a:xfrm>
            <a:off x="3124200" y="6356350"/>
            <a:ext cx="2895600" cy="365125"/>
          </a:xfrm>
        </p:spPr>
        <p:txBody>
          <a:bodyPr/>
          <a:lstStyle/>
          <a:p>
            <a:r>
              <a:rPr lang="en-US" smtClean="0"/>
              <a:t>Chapter 7 Design and implementation</a:t>
            </a:r>
            <a:endParaRPr lang="en-US"/>
          </a:p>
        </p:txBody>
      </p:sp>
      <p:sp>
        <p:nvSpPr>
          <p:cNvPr id="6" name="Rounded Rectangle 5"/>
          <p:cNvSpPr/>
          <p:nvPr/>
        </p:nvSpPr>
        <p:spPr>
          <a:xfrm>
            <a:off x="1064189" y="4537977"/>
            <a:ext cx="4404794" cy="314323"/>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pic>
        <p:nvPicPr>
          <p:cNvPr id="12" name="Picture 11"/>
          <p:cNvPicPr>
            <a:picLocks noChangeAspect="1"/>
          </p:cNvPicPr>
          <p:nvPr/>
        </p:nvPicPr>
        <p:blipFill>
          <a:blip r:embed="rId3"/>
          <a:stretch>
            <a:fillRect/>
          </a:stretch>
        </p:blipFill>
        <p:spPr>
          <a:xfrm>
            <a:off x="6199188" y="3088551"/>
            <a:ext cx="2059646" cy="1078247"/>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6194834" y="4322498"/>
            <a:ext cx="2214604" cy="845811"/>
          </a:xfrm>
          <a:prstGeom prst="rect">
            <a:avLst/>
          </a:prstGeom>
          <a:ln>
            <a:solidFill>
              <a:schemeClr val="accent1"/>
            </a:solidFill>
          </a:ln>
        </p:spPr>
      </p:pic>
      <p:cxnSp>
        <p:nvCxnSpPr>
          <p:cNvPr id="15" name="Straight Connector 14"/>
          <p:cNvCxnSpPr/>
          <p:nvPr/>
        </p:nvCxnSpPr>
        <p:spPr>
          <a:xfrm>
            <a:off x="4572000" y="4453762"/>
            <a:ext cx="1622834" cy="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272595" y="2787110"/>
            <a:ext cx="847344" cy="1010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4308151" y="3605194"/>
            <a:ext cx="1891037" cy="533654"/>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5"/>
          <a:stretch>
            <a:fillRect/>
          </a:stretch>
        </p:blipFill>
        <p:spPr>
          <a:xfrm>
            <a:off x="5539012" y="5322620"/>
            <a:ext cx="2870426" cy="901839"/>
          </a:xfrm>
          <a:prstGeom prst="rect">
            <a:avLst/>
          </a:prstGeom>
          <a:ln>
            <a:solidFill>
              <a:schemeClr val="accent1"/>
            </a:solidFill>
          </a:ln>
        </p:spPr>
      </p:pic>
      <p:cxnSp>
        <p:nvCxnSpPr>
          <p:cNvPr id="22" name="Straight Connector 21"/>
          <p:cNvCxnSpPr/>
          <p:nvPr/>
        </p:nvCxnSpPr>
        <p:spPr>
          <a:xfrm>
            <a:off x="4937760" y="4861009"/>
            <a:ext cx="598057" cy="803257"/>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6"/>
          <a:stretch>
            <a:fillRect/>
          </a:stretch>
        </p:blipFill>
        <p:spPr>
          <a:xfrm>
            <a:off x="6019800" y="1330255"/>
            <a:ext cx="2750406" cy="1360352"/>
          </a:xfrm>
          <a:prstGeom prst="rect">
            <a:avLst/>
          </a:prstGeom>
          <a:ln>
            <a:solidFill>
              <a:schemeClr val="accent1"/>
            </a:solidFill>
          </a:ln>
        </p:spPr>
      </p:pic>
      <p:sp>
        <p:nvSpPr>
          <p:cNvPr id="11" name="Rectangle 10"/>
          <p:cNvSpPr/>
          <p:nvPr/>
        </p:nvSpPr>
        <p:spPr>
          <a:xfrm>
            <a:off x="6092071" y="2605732"/>
            <a:ext cx="2420130" cy="369332"/>
          </a:xfrm>
          <a:prstGeom prst="rect">
            <a:avLst/>
          </a:prstGeom>
        </p:spPr>
        <p:txBody>
          <a:bodyPr wrap="square">
            <a:spAutoFit/>
          </a:bodyPr>
          <a:lstStyle/>
          <a:p>
            <a:r>
              <a:rPr lang="en-US" dirty="0" smtClean="0">
                <a:solidFill>
                  <a:srgbClr val="0070C0"/>
                </a:solidFill>
              </a:rPr>
              <a:t>Use-case diagrams</a:t>
            </a:r>
            <a:endParaRPr lang="tr-TR" dirty="0">
              <a:solidFill>
                <a:srgbClr val="0070C0"/>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Reuse: costs versus benefits</a:t>
            </a:r>
            <a:endParaRPr lang="en-US" dirty="0"/>
          </a:p>
        </p:txBody>
      </p:sp>
      <p:sp>
        <p:nvSpPr>
          <p:cNvPr id="3" name="Content Placeholder 2"/>
          <p:cNvSpPr>
            <a:spLocks noGrp="1"/>
          </p:cNvSpPr>
          <p:nvPr>
            <p:ph idx="1"/>
          </p:nvPr>
        </p:nvSpPr>
        <p:spPr/>
        <p:txBody>
          <a:bodyPr/>
          <a:lstStyle/>
          <a:p>
            <a:endParaRPr lang="en-US" dirty="0" smtClean="0"/>
          </a:p>
          <a:p>
            <a:r>
              <a:rPr lang="en-US" dirty="0" smtClean="0"/>
              <a:t>Do the </a:t>
            </a:r>
            <a:r>
              <a:rPr lang="en-US" dirty="0"/>
              <a:t>Reuse </a:t>
            </a:r>
            <a:r>
              <a:rPr lang="en-US" dirty="0" smtClean="0"/>
              <a:t>only when:</a:t>
            </a:r>
          </a:p>
          <a:p>
            <a:pPr marL="0" indent="0" algn="ctr">
              <a:buNone/>
            </a:pPr>
            <a:r>
              <a:rPr lang="en-US" sz="3600" dirty="0" smtClean="0"/>
              <a:t>Costs &lt; Benefits</a:t>
            </a:r>
            <a:endParaRPr lang="en-US" sz="3600"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40</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extLst>
      <p:ext uri="{BB962C8B-B14F-4D97-AF65-F5344CB8AC3E}">
        <p14:creationId xmlns:p14="http://schemas.microsoft.com/office/powerpoint/2010/main" val="24496590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 on Reuse: Many…</a:t>
            </a:r>
            <a:endParaRPr lang="en-CA" dirty="0"/>
          </a:p>
        </p:txBody>
      </p:sp>
      <p:sp>
        <p:nvSpPr>
          <p:cNvPr id="3" name="Footer Placeholder 2"/>
          <p:cNvSpPr>
            <a:spLocks noGrp="1"/>
          </p:cNvSpPr>
          <p:nvPr>
            <p:ph type="ftr" sz="quarter" idx="11"/>
          </p:nvPr>
        </p:nvSpPr>
        <p:spPr/>
        <p:txBody>
          <a:bodyPr/>
          <a:lstStyle/>
          <a:p>
            <a:r>
              <a:rPr lang="en-US" smtClean="0"/>
              <a:t>Chapter 7 Design and implementation</a:t>
            </a:r>
            <a:endParaRPr lang="en-US"/>
          </a:p>
        </p:txBody>
      </p:sp>
      <p:sp>
        <p:nvSpPr>
          <p:cNvPr id="4" name="Slide Number Placeholder 3"/>
          <p:cNvSpPr>
            <a:spLocks noGrp="1"/>
          </p:cNvSpPr>
          <p:nvPr>
            <p:ph type="sldNum" sz="quarter" idx="12"/>
          </p:nvPr>
        </p:nvSpPr>
        <p:spPr/>
        <p:txBody>
          <a:bodyPr/>
          <a:lstStyle/>
          <a:p>
            <a:fld id="{EC83099C-5FA5-B04A-B819-64718E2A253A}" type="slidenum">
              <a:rPr lang="en-US" smtClean="0"/>
              <a:pPr/>
              <a:t>41</a:t>
            </a:fld>
            <a:endParaRPr lang="en-US"/>
          </a:p>
        </p:txBody>
      </p:sp>
      <p:pic>
        <p:nvPicPr>
          <p:cNvPr id="5" name="Picture 4"/>
          <p:cNvPicPr>
            <a:picLocks noChangeAspect="1"/>
          </p:cNvPicPr>
          <p:nvPr/>
        </p:nvPicPr>
        <p:blipFill>
          <a:blip r:embed="rId2"/>
          <a:stretch>
            <a:fillRect/>
          </a:stretch>
        </p:blipFill>
        <p:spPr>
          <a:xfrm>
            <a:off x="3109572" y="1282001"/>
            <a:ext cx="2943566" cy="4596541"/>
          </a:xfrm>
          <a:prstGeom prst="rect">
            <a:avLst/>
          </a:prstGeom>
        </p:spPr>
      </p:pic>
      <p:pic>
        <p:nvPicPr>
          <p:cNvPr id="6" name="Picture 5"/>
          <p:cNvPicPr>
            <a:picLocks noChangeAspect="1"/>
          </p:cNvPicPr>
          <p:nvPr/>
        </p:nvPicPr>
        <p:blipFill>
          <a:blip r:embed="rId3"/>
          <a:stretch>
            <a:fillRect/>
          </a:stretch>
        </p:blipFill>
        <p:spPr>
          <a:xfrm>
            <a:off x="61117" y="1332862"/>
            <a:ext cx="3007142" cy="4545680"/>
          </a:xfrm>
          <a:prstGeom prst="rect">
            <a:avLst/>
          </a:prstGeom>
        </p:spPr>
      </p:pic>
      <p:pic>
        <p:nvPicPr>
          <p:cNvPr id="7" name="Picture 6"/>
          <p:cNvPicPr>
            <a:picLocks noChangeAspect="1"/>
          </p:cNvPicPr>
          <p:nvPr/>
        </p:nvPicPr>
        <p:blipFill>
          <a:blip r:embed="rId4"/>
          <a:stretch>
            <a:fillRect/>
          </a:stretch>
        </p:blipFill>
        <p:spPr>
          <a:xfrm>
            <a:off x="6172199" y="1485900"/>
            <a:ext cx="2878555" cy="3815759"/>
          </a:xfrm>
          <a:prstGeom prst="rect">
            <a:avLst/>
          </a:prstGeom>
        </p:spPr>
      </p:pic>
    </p:spTree>
    <p:extLst>
      <p:ext uri="{BB962C8B-B14F-4D97-AF65-F5344CB8AC3E}">
        <p14:creationId xmlns:p14="http://schemas.microsoft.com/office/powerpoint/2010/main" val="98383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a:t>
            </a:r>
            <a:endParaRPr lang="en-US" dirty="0"/>
          </a:p>
        </p:txBody>
      </p:sp>
      <p:sp>
        <p:nvSpPr>
          <p:cNvPr id="3" name="Content Placeholder 2"/>
          <p:cNvSpPr>
            <a:spLocks noGrp="1"/>
          </p:cNvSpPr>
          <p:nvPr>
            <p:ph idx="1"/>
          </p:nvPr>
        </p:nvSpPr>
        <p:spPr/>
        <p:txBody>
          <a:bodyPr/>
          <a:lstStyle/>
          <a:p>
            <a:r>
              <a:rPr lang="en-US" dirty="0" smtClean="0"/>
              <a:t>Focus here is not on programming, although this is obviously important, but on other implementation issues that are often not covered in programming books (or courses):</a:t>
            </a:r>
          </a:p>
          <a:p>
            <a:pPr lvl="1"/>
            <a:r>
              <a:rPr lang="en-US" dirty="0" smtClean="0">
                <a:solidFill>
                  <a:schemeClr val="accent2">
                    <a:lumMod val="75000"/>
                  </a:schemeClr>
                </a:solidFill>
              </a:rPr>
              <a:t>Reuse: </a:t>
            </a:r>
            <a:r>
              <a:rPr lang="en-US" dirty="0" smtClean="0"/>
              <a:t>Most modern software is constructed by reusing existing components or systems. When you are developing software, you should make as much use as possible of existing code.</a:t>
            </a:r>
            <a:endParaRPr lang="en-GB" dirty="0" smtClean="0"/>
          </a:p>
          <a:p>
            <a:pPr lvl="1"/>
            <a:r>
              <a:rPr lang="en-US" dirty="0" smtClean="0">
                <a:solidFill>
                  <a:schemeClr val="accent2">
                    <a:lumMod val="75000"/>
                  </a:schemeClr>
                </a:solidFill>
              </a:rPr>
              <a:t>Configuration management: </a:t>
            </a:r>
            <a:r>
              <a:rPr lang="en-US" dirty="0" smtClean="0"/>
              <a:t>During the development process, you have to keep track of the many different versions of each software component in a configuration management system.</a:t>
            </a:r>
            <a:endParaRPr lang="en-GB" dirty="0" smtClean="0"/>
          </a:p>
          <a:p>
            <a:pPr lvl="1"/>
            <a:r>
              <a:rPr lang="en-US" dirty="0" smtClean="0">
                <a:solidFill>
                  <a:schemeClr val="accent2">
                    <a:lumMod val="75000"/>
                  </a:schemeClr>
                </a:solidFill>
              </a:rPr>
              <a:t>Host-target development: </a:t>
            </a:r>
            <a:r>
              <a:rPr lang="en-US" dirty="0" smtClean="0"/>
              <a:t>Production software does not usually execute on the same computer as the software development environment. Rather, you develop it on one computer (the host system) and execute it on a separate computer (the target system).</a:t>
            </a:r>
            <a:r>
              <a:rPr lang="en-GB" dirty="0" smtClean="0"/>
              <a:t>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42</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
        <p:nvSpPr>
          <p:cNvPr id="6" name="Rounded Rectangle 5"/>
          <p:cNvSpPr/>
          <p:nvPr/>
        </p:nvSpPr>
        <p:spPr>
          <a:xfrm>
            <a:off x="678760" y="2967728"/>
            <a:ext cx="8465239" cy="1003438"/>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5867287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a:t>
            </a:r>
            <a:endParaRPr lang="en-US" dirty="0"/>
          </a:p>
        </p:txBody>
      </p:sp>
      <p:sp>
        <p:nvSpPr>
          <p:cNvPr id="3" name="Content Placeholder 2"/>
          <p:cNvSpPr>
            <a:spLocks noGrp="1"/>
          </p:cNvSpPr>
          <p:nvPr>
            <p:ph idx="1"/>
          </p:nvPr>
        </p:nvSpPr>
        <p:spPr/>
        <p:txBody>
          <a:bodyPr/>
          <a:lstStyle/>
          <a:p>
            <a:r>
              <a:rPr lang="en-US" dirty="0" smtClean="0"/>
              <a:t>Configuration management is the name given to the general process of managing a changing software system. </a:t>
            </a:r>
          </a:p>
          <a:p>
            <a:r>
              <a:rPr lang="en-US" dirty="0" smtClean="0"/>
              <a:t>The aim of configuration management is to support the system integration process so that all developers can access the project code and documents in a controlled way, find out what changes have been made, and compile and link components to create a system. </a:t>
            </a:r>
          </a:p>
          <a:p>
            <a:r>
              <a:rPr lang="en-US" dirty="0" smtClean="0"/>
              <a:t>See also Chapter 25 of the book</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43</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pic>
        <p:nvPicPr>
          <p:cNvPr id="6" name="Picture 5"/>
          <p:cNvPicPr>
            <a:picLocks noChangeAspect="1"/>
          </p:cNvPicPr>
          <p:nvPr/>
        </p:nvPicPr>
        <p:blipFill>
          <a:blip r:embed="rId2"/>
          <a:stretch>
            <a:fillRect/>
          </a:stretch>
        </p:blipFill>
        <p:spPr>
          <a:xfrm>
            <a:off x="5233300" y="3295650"/>
            <a:ext cx="2607133" cy="318135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 activities</a:t>
            </a:r>
            <a:endParaRPr lang="en-US" dirty="0"/>
          </a:p>
        </p:txBody>
      </p:sp>
      <p:sp>
        <p:nvSpPr>
          <p:cNvPr id="3" name="Content Placeholder 2"/>
          <p:cNvSpPr>
            <a:spLocks noGrp="1"/>
          </p:cNvSpPr>
          <p:nvPr>
            <p:ph idx="1"/>
          </p:nvPr>
        </p:nvSpPr>
        <p:spPr/>
        <p:txBody>
          <a:bodyPr/>
          <a:lstStyle/>
          <a:p>
            <a:r>
              <a:rPr lang="en-US" sz="2200" dirty="0" smtClean="0">
                <a:solidFill>
                  <a:schemeClr val="accent6">
                    <a:lumMod val="50000"/>
                  </a:schemeClr>
                </a:solidFill>
              </a:rPr>
              <a:t>Version management</a:t>
            </a:r>
            <a:r>
              <a:rPr lang="en-US" sz="2200" dirty="0" smtClean="0"/>
              <a:t>, where support is provided to keep track of the different versions of software components. Version management systems include facilities to coordinate development by several programmers. </a:t>
            </a:r>
            <a:endParaRPr lang="en-GB" sz="2200" dirty="0" smtClean="0"/>
          </a:p>
          <a:p>
            <a:r>
              <a:rPr lang="en-US" sz="2200" dirty="0" smtClean="0">
                <a:solidFill>
                  <a:schemeClr val="accent6">
                    <a:lumMod val="50000"/>
                  </a:schemeClr>
                </a:solidFill>
              </a:rPr>
              <a:t>System integration</a:t>
            </a:r>
            <a:r>
              <a:rPr lang="en-US" sz="2200" dirty="0" smtClean="0"/>
              <a:t>, where support is provided to help developers define what versions of components are used to create each version of a system. This description is then used to build a system automatically by compiling and linking the required components.</a:t>
            </a:r>
            <a:endParaRPr lang="en-GB" sz="2200" dirty="0" smtClean="0"/>
          </a:p>
          <a:p>
            <a:r>
              <a:rPr lang="en-US" sz="2200" dirty="0" smtClean="0">
                <a:solidFill>
                  <a:schemeClr val="accent6">
                    <a:lumMod val="50000"/>
                  </a:schemeClr>
                </a:solidFill>
              </a:rPr>
              <a:t>Problem tracking</a:t>
            </a:r>
            <a:r>
              <a:rPr lang="en-US" sz="2200" dirty="0" smtClean="0"/>
              <a:t>, where support is provided to allow users to report bugs and other problems, and to allow all developers to see who is working on these problems and when they are fixed.</a:t>
            </a:r>
            <a:r>
              <a:rPr lang="en-GB" sz="2200" dirty="0" smtClean="0"/>
              <a:t> </a:t>
            </a:r>
            <a:endParaRPr lang="en-US" sz="2200"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44</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Version management</a:t>
            </a:r>
            <a:endParaRPr lang="en-CA" dirty="0"/>
          </a:p>
        </p:txBody>
      </p:sp>
      <p:sp>
        <p:nvSpPr>
          <p:cNvPr id="3" name="Content Placeholder 2"/>
          <p:cNvSpPr>
            <a:spLocks noGrp="1"/>
          </p:cNvSpPr>
          <p:nvPr>
            <p:ph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45</a:t>
            </a:fld>
            <a:endParaRPr lang="en-US"/>
          </a:p>
        </p:txBody>
      </p:sp>
      <p:pic>
        <p:nvPicPr>
          <p:cNvPr id="6" name="Picture 5"/>
          <p:cNvPicPr>
            <a:picLocks noChangeAspect="1"/>
          </p:cNvPicPr>
          <p:nvPr/>
        </p:nvPicPr>
        <p:blipFill>
          <a:blip r:embed="rId2"/>
          <a:stretch>
            <a:fillRect/>
          </a:stretch>
        </p:blipFill>
        <p:spPr>
          <a:xfrm>
            <a:off x="170655" y="872175"/>
            <a:ext cx="8525670" cy="5558833"/>
          </a:xfrm>
          <a:prstGeom prst="rect">
            <a:avLst/>
          </a:prstGeom>
        </p:spPr>
      </p:pic>
    </p:spTree>
    <p:extLst>
      <p:ext uri="{BB962C8B-B14F-4D97-AF65-F5344CB8AC3E}">
        <p14:creationId xmlns:p14="http://schemas.microsoft.com/office/powerpoint/2010/main" val="3097313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Version management</a:t>
            </a:r>
            <a:endParaRPr lang="en-CA" dirty="0"/>
          </a:p>
        </p:txBody>
      </p:sp>
      <p:sp>
        <p:nvSpPr>
          <p:cNvPr id="3" name="Content Placeholder 2"/>
          <p:cNvSpPr>
            <a:spLocks noGrp="1"/>
          </p:cNvSpPr>
          <p:nvPr>
            <p:ph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46</a:t>
            </a:fld>
            <a:endParaRPr lang="en-US"/>
          </a:p>
        </p:txBody>
      </p:sp>
      <p:pic>
        <p:nvPicPr>
          <p:cNvPr id="7" name="Picture 6"/>
          <p:cNvPicPr>
            <a:picLocks noChangeAspect="1"/>
          </p:cNvPicPr>
          <p:nvPr/>
        </p:nvPicPr>
        <p:blipFill>
          <a:blip r:embed="rId2"/>
          <a:stretch>
            <a:fillRect/>
          </a:stretch>
        </p:blipFill>
        <p:spPr>
          <a:xfrm>
            <a:off x="102392" y="853018"/>
            <a:ext cx="8939212" cy="2904594"/>
          </a:xfrm>
          <a:prstGeom prst="rect">
            <a:avLst/>
          </a:prstGeom>
        </p:spPr>
      </p:pic>
      <p:pic>
        <p:nvPicPr>
          <p:cNvPr id="9" name="Picture 8"/>
          <p:cNvPicPr>
            <a:picLocks noChangeAspect="1"/>
          </p:cNvPicPr>
          <p:nvPr/>
        </p:nvPicPr>
        <p:blipFill>
          <a:blip r:embed="rId3"/>
          <a:stretch>
            <a:fillRect/>
          </a:stretch>
        </p:blipFill>
        <p:spPr>
          <a:xfrm>
            <a:off x="781050" y="3942842"/>
            <a:ext cx="7586662" cy="2810140"/>
          </a:xfrm>
          <a:prstGeom prst="rect">
            <a:avLst/>
          </a:prstGeom>
        </p:spPr>
      </p:pic>
    </p:spTree>
    <p:extLst>
      <p:ext uri="{BB962C8B-B14F-4D97-AF65-F5344CB8AC3E}">
        <p14:creationId xmlns:p14="http://schemas.microsoft.com/office/powerpoint/2010/main" val="454253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br>
              <a:rPr lang="en-US" dirty="0" smtClean="0"/>
            </a:br>
            <a:r>
              <a:rPr lang="en-US" dirty="0" smtClean="0">
                <a:solidFill>
                  <a:schemeClr val="accent6">
                    <a:lumMod val="50000"/>
                  </a:schemeClr>
                </a:solidFill>
              </a:rPr>
              <a:t>Version </a:t>
            </a:r>
            <a:r>
              <a:rPr lang="en-US" dirty="0">
                <a:solidFill>
                  <a:schemeClr val="accent6">
                    <a:lumMod val="50000"/>
                  </a:schemeClr>
                </a:solidFill>
              </a:rPr>
              <a:t>management</a:t>
            </a:r>
            <a:endParaRPr lang="en-CA" dirty="0"/>
          </a:p>
        </p:txBody>
      </p:sp>
      <p:sp>
        <p:nvSpPr>
          <p:cNvPr id="3" name="Content Placeholder 2"/>
          <p:cNvSpPr>
            <a:spLocks noGrp="1"/>
          </p:cNvSpPr>
          <p:nvPr>
            <p:ph idx="1"/>
          </p:nvPr>
        </p:nvSpPr>
        <p:spPr/>
        <p:txBody>
          <a:bodyPr/>
          <a:lstStyle/>
          <a:p>
            <a:r>
              <a:rPr lang="en-US" dirty="0" smtClean="0">
                <a:solidFill>
                  <a:schemeClr val="accent6">
                    <a:lumMod val="50000"/>
                  </a:schemeClr>
                </a:solidFill>
              </a:rPr>
              <a:t>Version control graphs…</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47</a:t>
            </a:fld>
            <a:endParaRPr lang="en-US"/>
          </a:p>
        </p:txBody>
      </p:sp>
      <p:pic>
        <p:nvPicPr>
          <p:cNvPr id="9218" name="Picture 2" descr="http://web.mit.edu/6.005/www/fa15/classes/05-version-control/figures/hello-git-history-tre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075" y="28575"/>
            <a:ext cx="4657913" cy="55274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170" name="Picture 2" descr="http://gregheartsfield.com/files/vcd/vcd_feature_syn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83" y="4678044"/>
            <a:ext cx="4477715" cy="19989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588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Version management</a:t>
            </a:r>
            <a:endParaRPr lang="en-CA" dirty="0"/>
          </a:p>
        </p:txBody>
      </p:sp>
      <p:sp>
        <p:nvSpPr>
          <p:cNvPr id="3" name="Content Placeholder 2"/>
          <p:cNvSpPr>
            <a:spLocks noGrp="1"/>
          </p:cNvSpPr>
          <p:nvPr>
            <p:ph idx="1"/>
          </p:nvPr>
        </p:nvSpPr>
        <p:spPr/>
        <p:txBody>
          <a:bodyPr/>
          <a:lstStyle/>
          <a:p>
            <a:r>
              <a:rPr lang="en-CA" dirty="0" smtClean="0">
                <a:solidFill>
                  <a:schemeClr val="accent6">
                    <a:lumMod val="50000"/>
                  </a:schemeClr>
                </a:solidFill>
              </a:rPr>
              <a:t>Code churn</a:t>
            </a:r>
            <a:r>
              <a:rPr lang="en-CA" dirty="0" smtClean="0"/>
              <a:t>: defined </a:t>
            </a:r>
            <a:r>
              <a:rPr lang="en-CA" dirty="0"/>
              <a:t>as lines added, modified or deleted to a file from one version to another. We dimension it by the </a:t>
            </a:r>
            <a:r>
              <a:rPr lang="en-CA" dirty="0" smtClean="0"/>
              <a:t>following:</a:t>
            </a:r>
          </a:p>
          <a:p>
            <a:pPr lvl="1"/>
            <a:r>
              <a:rPr lang="en-CA" dirty="0" smtClean="0"/>
              <a:t>User</a:t>
            </a:r>
            <a:endParaRPr lang="en-CA" dirty="0"/>
          </a:p>
          <a:p>
            <a:pPr lvl="1"/>
            <a:r>
              <a:rPr lang="en-CA" dirty="0"/>
              <a:t>Date/Time</a:t>
            </a:r>
          </a:p>
          <a:p>
            <a:pPr lvl="1"/>
            <a:r>
              <a:rPr lang="en-CA" dirty="0" err="1"/>
              <a:t>Changeset</a:t>
            </a:r>
            <a:endParaRPr lang="en-CA" dirty="0"/>
          </a:p>
          <a:p>
            <a:pPr lvl="1"/>
            <a:r>
              <a:rPr lang="en-CA" dirty="0"/>
              <a:t>Portfolio Project</a:t>
            </a:r>
          </a:p>
          <a:p>
            <a:pPr lvl="1"/>
            <a:r>
              <a:rPr lang="en-CA" dirty="0"/>
              <a:t>Path</a:t>
            </a:r>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48</a:t>
            </a:fld>
            <a:endParaRPr lang="en-US"/>
          </a:p>
        </p:txBody>
      </p:sp>
      <p:pic>
        <p:nvPicPr>
          <p:cNvPr id="11266" name="Picture 2" descr="https://i-msdn.sec.s-msft.com/dynimg/IC3557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599" y="1701028"/>
            <a:ext cx="6051552" cy="4534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506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Version management</a:t>
            </a:r>
            <a:endParaRPr lang="en-CA" dirty="0"/>
          </a:p>
        </p:txBody>
      </p:sp>
      <p:sp>
        <p:nvSpPr>
          <p:cNvPr id="3" name="Content Placeholder 2"/>
          <p:cNvSpPr>
            <a:spLocks noGrp="1"/>
          </p:cNvSpPr>
          <p:nvPr>
            <p:ph idx="1"/>
          </p:nvPr>
        </p:nvSpPr>
        <p:spPr/>
        <p:txBody>
          <a:bodyPr/>
          <a:lstStyle/>
          <a:p>
            <a:r>
              <a:rPr lang="en-CA" dirty="0" smtClean="0"/>
              <a:t>Studying code growth and churn</a:t>
            </a:r>
          </a:p>
          <a:p>
            <a:r>
              <a:rPr lang="en-CA" sz="1800" dirty="0">
                <a:hlinkClick r:id="rId2"/>
              </a:rPr>
              <a:t>http://www.easterbrook.ca/steve/2009/07/growth-of-code-complexity</a:t>
            </a:r>
            <a:r>
              <a:rPr lang="en-CA" sz="1800" dirty="0" smtClean="0">
                <a:hlinkClick r:id="rId2"/>
              </a:rPr>
              <a:t>/</a:t>
            </a:r>
            <a:r>
              <a:rPr lang="en-CA" sz="1800" dirty="0" smtClean="0"/>
              <a:t> </a:t>
            </a:r>
            <a:endParaRPr lang="en-CA" sz="1800"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49</a:t>
            </a:fld>
            <a:endParaRPr lang="en-US"/>
          </a:p>
        </p:txBody>
      </p:sp>
      <p:pic>
        <p:nvPicPr>
          <p:cNvPr id="24578" name="Picture 2" descr="http://www.easterbrook.ca/steve/wp-content/UM_evoluti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07" y="1981199"/>
            <a:ext cx="9005517" cy="4011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948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7 – Design and Implementation</a:t>
            </a:r>
            <a:endParaRPr lang="en-US" dirty="0"/>
          </a:p>
        </p:txBody>
      </p:sp>
      <p:sp>
        <p:nvSpPr>
          <p:cNvPr id="3" name="Content Placeholder 2"/>
          <p:cNvSpPr>
            <a:spLocks noGrp="1"/>
          </p:cNvSpPr>
          <p:nvPr>
            <p:ph idx="1"/>
          </p:nvPr>
        </p:nvSpPr>
        <p:spPr/>
        <p:txBody>
          <a:bodyPr/>
          <a:lstStyle/>
          <a:p>
            <a:r>
              <a:rPr lang="en-US" dirty="0"/>
              <a:t>Object-oriented design using the </a:t>
            </a:r>
            <a:r>
              <a:rPr lang="en-US" dirty="0" smtClean="0"/>
              <a:t>UML</a:t>
            </a:r>
          </a:p>
          <a:p>
            <a:r>
              <a:rPr lang="en-US" dirty="0" smtClean="0"/>
              <a:t>Design patterns</a:t>
            </a:r>
            <a:endParaRPr lang="en-GB" dirty="0" smtClean="0"/>
          </a:p>
          <a:p>
            <a:r>
              <a:rPr lang="en-US" dirty="0" smtClean="0"/>
              <a:t>Implementation issues</a:t>
            </a:r>
            <a:endParaRPr lang="en-GB" dirty="0" smtClean="0"/>
          </a:p>
          <a:p>
            <a:r>
              <a:rPr lang="en-US" dirty="0" smtClean="0"/>
              <a:t>Open-source development</a:t>
            </a:r>
            <a:r>
              <a:rPr lang="en-GB" dirty="0" smtClean="0"/>
              <a:t>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5</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
        <p:nvSpPr>
          <p:cNvPr id="6" name="Rounded Rectangle 5"/>
          <p:cNvSpPr/>
          <p:nvPr/>
        </p:nvSpPr>
        <p:spPr>
          <a:xfrm>
            <a:off x="0" y="762000"/>
            <a:ext cx="5731565" cy="523875"/>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2037301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Version management</a:t>
            </a:r>
            <a:endParaRPr lang="en-CA" dirty="0"/>
          </a:p>
        </p:txBody>
      </p:sp>
      <p:sp>
        <p:nvSpPr>
          <p:cNvPr id="3" name="Content Placeholder 2"/>
          <p:cNvSpPr>
            <a:spLocks noGrp="1"/>
          </p:cNvSpPr>
          <p:nvPr>
            <p:ph idx="1"/>
          </p:nvPr>
        </p:nvSpPr>
        <p:spPr/>
        <p:txBody>
          <a:bodyPr/>
          <a:lstStyle/>
          <a:p>
            <a:r>
              <a:rPr lang="en-CA" dirty="0" smtClean="0">
                <a:solidFill>
                  <a:schemeClr val="tx1"/>
                </a:solidFill>
              </a:rPr>
              <a:t>Code churn</a:t>
            </a:r>
            <a:r>
              <a:rPr lang="en-CA" dirty="0">
                <a:solidFill>
                  <a:schemeClr val="tx1"/>
                </a:solidFill>
              </a:rPr>
              <a:t> </a:t>
            </a:r>
            <a:r>
              <a:rPr lang="en-CA" dirty="0" smtClean="0">
                <a:solidFill>
                  <a:schemeClr val="tx1"/>
                </a:solidFill>
              </a:rPr>
              <a:t>versus quality: more changes would USUALLY results in more bugs!</a:t>
            </a:r>
          </a:p>
          <a:p>
            <a:r>
              <a:rPr lang="en-CA" dirty="0">
                <a:solidFill>
                  <a:schemeClr val="tx1"/>
                </a:solidFill>
                <a:hlinkClick r:id="rId2"/>
              </a:rPr>
              <a:t>https://</a:t>
            </a:r>
            <a:r>
              <a:rPr lang="en-CA" dirty="0" smtClean="0">
                <a:solidFill>
                  <a:schemeClr val="tx1"/>
                </a:solidFill>
                <a:hlinkClick r:id="rId2"/>
              </a:rPr>
              <a:t>docs.codeclimate.com/docs/churn</a:t>
            </a:r>
            <a:r>
              <a:rPr lang="en-CA" dirty="0" smtClean="0">
                <a:solidFill>
                  <a:schemeClr val="tx1"/>
                </a:solidFill>
              </a:rPr>
              <a:t> </a:t>
            </a:r>
            <a:endParaRPr lang="en-CA" dirty="0">
              <a:solidFill>
                <a:schemeClr val="tx1"/>
              </a:solidFill>
            </a:endParaRPr>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50</a:t>
            </a:fld>
            <a:endParaRPr lang="en-US"/>
          </a:p>
        </p:txBody>
      </p:sp>
      <p:pic>
        <p:nvPicPr>
          <p:cNvPr id="12292" name="Picture 4" descr="https://www.filepicker.io/api/file/nNUVmlUTShu6CYvyeNL8"/>
          <p:cNvPicPr>
            <a:picLocks noChangeAspect="1" noChangeArrowheads="1"/>
          </p:cNvPicPr>
          <p:nvPr/>
        </p:nvPicPr>
        <p:blipFill rotWithShape="1">
          <a:blip r:embed="rId3">
            <a:extLst>
              <a:ext uri="{28A0092B-C50C-407E-A947-70E740481C1C}">
                <a14:useLocalDpi xmlns:a14="http://schemas.microsoft.com/office/drawing/2010/main" val="0"/>
              </a:ext>
            </a:extLst>
          </a:blip>
          <a:srcRect t="23315" b="5395"/>
          <a:stretch/>
        </p:blipFill>
        <p:spPr bwMode="auto">
          <a:xfrm>
            <a:off x="762000" y="2273679"/>
            <a:ext cx="7115175" cy="409537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794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Version management</a:t>
            </a:r>
            <a:endParaRPr lang="en-CA" dirty="0"/>
          </a:p>
        </p:txBody>
      </p:sp>
      <p:sp>
        <p:nvSpPr>
          <p:cNvPr id="3" name="Content Placeholder 2"/>
          <p:cNvSpPr>
            <a:spLocks noGrp="1"/>
          </p:cNvSpPr>
          <p:nvPr>
            <p:ph idx="1"/>
          </p:nvPr>
        </p:nvSpPr>
        <p:spPr/>
        <p:txBody>
          <a:bodyPr/>
          <a:lstStyle/>
          <a:p>
            <a:r>
              <a:rPr lang="en-CA" dirty="0" smtClean="0">
                <a:solidFill>
                  <a:schemeClr val="tx1"/>
                </a:solidFill>
              </a:rPr>
              <a:t>Many tools to manage large code bases and monitor quality…</a:t>
            </a:r>
            <a:endParaRPr lang="en-CA" dirty="0">
              <a:solidFill>
                <a:schemeClr val="tx1"/>
              </a:solidFill>
            </a:endParaRPr>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51</a:t>
            </a:fld>
            <a:endParaRPr lang="en-US"/>
          </a:p>
        </p:txBody>
      </p:sp>
      <p:pic>
        <p:nvPicPr>
          <p:cNvPr id="13314" name="Picture 2" descr="https://s3.amazonaws.com/dandemeyere_production/2014/fe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10" y="1323885"/>
            <a:ext cx="8232775" cy="538647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380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System integration</a:t>
            </a:r>
            <a:endParaRPr lang="en-CA" dirty="0"/>
          </a:p>
        </p:txBody>
      </p:sp>
      <p:sp>
        <p:nvSpPr>
          <p:cNvPr id="3" name="Content Placeholder 2"/>
          <p:cNvSpPr>
            <a:spLocks noGrp="1"/>
          </p:cNvSpPr>
          <p:nvPr>
            <p:ph idx="1"/>
          </p:nvPr>
        </p:nvSpPr>
        <p:spPr/>
        <p:txBody>
          <a:bodyPr/>
          <a:lstStyle/>
          <a:p>
            <a:r>
              <a:rPr lang="en-CA" sz="2000" b="1" dirty="0"/>
              <a:t>Continuous Integration</a:t>
            </a:r>
            <a:r>
              <a:rPr lang="en-CA" sz="2000" dirty="0"/>
              <a:t> (CI) is a development practice that requires developers to </a:t>
            </a:r>
            <a:r>
              <a:rPr lang="en-CA" sz="2000" b="1" dirty="0"/>
              <a:t>integrate</a:t>
            </a:r>
            <a:r>
              <a:rPr lang="en-CA" sz="2000" dirty="0"/>
              <a:t> code into a shared repository several times a day. </a:t>
            </a:r>
            <a:endParaRPr lang="en-CA" sz="2000" dirty="0" smtClean="0"/>
          </a:p>
          <a:p>
            <a:r>
              <a:rPr lang="en-CA" sz="2000" dirty="0" smtClean="0"/>
              <a:t>Each </a:t>
            </a:r>
            <a:r>
              <a:rPr lang="en-CA" sz="2000" dirty="0"/>
              <a:t>check-in is then verified by an automated build, allowing teams to detect problems early.</a:t>
            </a:r>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52</a:t>
            </a:fld>
            <a:endParaRPr lang="en-US"/>
          </a:p>
        </p:txBody>
      </p:sp>
      <p:pic>
        <p:nvPicPr>
          <p:cNvPr id="14338" name="Picture 2" descr="http://blog.jki.net/wp-content/uploads/2012/09/jki-continuous-integration-graphic-0918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2752" y="2297113"/>
            <a:ext cx="4188347" cy="433875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galilsoftware.com/wp-content/uploads/2015/05/Continuous-Integ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24" y="2267069"/>
            <a:ext cx="4094328"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www.tsbakker.nl/images/c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26" y="4354513"/>
            <a:ext cx="4408426" cy="213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778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System integration</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53</a:t>
            </a:fld>
            <a:endParaRPr lang="en-US"/>
          </a:p>
        </p:txBody>
      </p:sp>
      <p:sp>
        <p:nvSpPr>
          <p:cNvPr id="6" name="Content Placeholder 5"/>
          <p:cNvSpPr>
            <a:spLocks noGrp="1"/>
          </p:cNvSpPr>
          <p:nvPr>
            <p:ph idx="1"/>
          </p:nvPr>
        </p:nvSpPr>
        <p:spPr/>
        <p:txBody>
          <a:bodyPr/>
          <a:lstStyle/>
          <a:p>
            <a:endParaRPr lang="en-CA"/>
          </a:p>
        </p:txBody>
      </p:sp>
      <p:pic>
        <p:nvPicPr>
          <p:cNvPr id="7" name="Picture 6"/>
          <p:cNvPicPr>
            <a:picLocks noChangeAspect="1"/>
          </p:cNvPicPr>
          <p:nvPr/>
        </p:nvPicPr>
        <p:blipFill>
          <a:blip r:embed="rId2"/>
          <a:stretch>
            <a:fillRect/>
          </a:stretch>
        </p:blipFill>
        <p:spPr>
          <a:xfrm>
            <a:off x="144523" y="883884"/>
            <a:ext cx="8589901" cy="5826546"/>
          </a:xfrm>
          <a:prstGeom prst="rect">
            <a:avLst/>
          </a:prstGeom>
        </p:spPr>
      </p:pic>
    </p:spTree>
    <p:extLst>
      <p:ext uri="{BB962C8B-B14F-4D97-AF65-F5344CB8AC3E}">
        <p14:creationId xmlns:p14="http://schemas.microsoft.com/office/powerpoint/2010/main" val="25817821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System integration</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54</a:t>
            </a:fld>
            <a:endParaRPr lang="en-US"/>
          </a:p>
        </p:txBody>
      </p:sp>
      <p:sp>
        <p:nvSpPr>
          <p:cNvPr id="6" name="Content Placeholder 5"/>
          <p:cNvSpPr>
            <a:spLocks noGrp="1"/>
          </p:cNvSpPr>
          <p:nvPr>
            <p:ph idx="1"/>
          </p:nvPr>
        </p:nvSpPr>
        <p:spPr/>
        <p:txBody>
          <a:bodyPr/>
          <a:lstStyle/>
          <a:p>
            <a:endParaRPr lang="en-CA"/>
          </a:p>
        </p:txBody>
      </p:sp>
      <p:pic>
        <p:nvPicPr>
          <p:cNvPr id="3" name="Picture 2"/>
          <p:cNvPicPr>
            <a:picLocks noChangeAspect="1"/>
          </p:cNvPicPr>
          <p:nvPr/>
        </p:nvPicPr>
        <p:blipFill rotWithShape="1">
          <a:blip r:embed="rId2"/>
          <a:srcRect b="26806"/>
          <a:stretch/>
        </p:blipFill>
        <p:spPr>
          <a:xfrm>
            <a:off x="627108" y="3805235"/>
            <a:ext cx="7331138" cy="2717802"/>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636633" y="879475"/>
            <a:ext cx="7292881" cy="2717799"/>
          </a:xfrm>
          <a:prstGeom prst="rect">
            <a:avLst/>
          </a:prstGeom>
          <a:ln>
            <a:solidFill>
              <a:schemeClr val="accent1"/>
            </a:solidFill>
          </a:ln>
        </p:spPr>
      </p:pic>
    </p:spTree>
    <p:extLst>
      <p:ext uri="{BB962C8B-B14F-4D97-AF65-F5344CB8AC3E}">
        <p14:creationId xmlns:p14="http://schemas.microsoft.com/office/powerpoint/2010/main" val="39895764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System integration</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55</a:t>
            </a:fld>
            <a:endParaRPr lang="en-US"/>
          </a:p>
        </p:txBody>
      </p:sp>
      <p:sp>
        <p:nvSpPr>
          <p:cNvPr id="6" name="Content Placeholder 5"/>
          <p:cNvSpPr>
            <a:spLocks noGrp="1"/>
          </p:cNvSpPr>
          <p:nvPr>
            <p:ph idx="1"/>
          </p:nvPr>
        </p:nvSpPr>
        <p:spPr/>
        <p:txBody>
          <a:bodyPr/>
          <a:lstStyle/>
          <a:p>
            <a:endParaRPr lang="en-CA"/>
          </a:p>
        </p:txBody>
      </p:sp>
      <p:pic>
        <p:nvPicPr>
          <p:cNvPr id="7" name="Picture 6"/>
          <p:cNvPicPr>
            <a:picLocks noChangeAspect="1"/>
          </p:cNvPicPr>
          <p:nvPr/>
        </p:nvPicPr>
        <p:blipFill>
          <a:blip r:embed="rId2"/>
          <a:stretch>
            <a:fillRect/>
          </a:stretch>
        </p:blipFill>
        <p:spPr>
          <a:xfrm>
            <a:off x="28572" y="866775"/>
            <a:ext cx="8801100" cy="5724525"/>
          </a:xfrm>
          <a:prstGeom prst="rect">
            <a:avLst/>
          </a:prstGeom>
        </p:spPr>
      </p:pic>
    </p:spTree>
    <p:extLst>
      <p:ext uri="{BB962C8B-B14F-4D97-AF65-F5344CB8AC3E}">
        <p14:creationId xmlns:p14="http://schemas.microsoft.com/office/powerpoint/2010/main" val="1133725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smtClean="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US" dirty="0" smtClean="0"/>
              <a:t>Support </a:t>
            </a:r>
            <a:r>
              <a:rPr lang="en-US" dirty="0"/>
              <a:t>is provided to allow users to report bugs and other problems, and to allow all developers to see who is working on these problems and when they are fixed</a:t>
            </a:r>
            <a:r>
              <a:rPr lang="en-US" dirty="0" smtClean="0"/>
              <a:t>.</a:t>
            </a:r>
          </a:p>
          <a:p>
            <a:endParaRPr lang="en-US" dirty="0"/>
          </a:p>
          <a:p>
            <a:r>
              <a:rPr lang="en-CA" dirty="0" smtClean="0"/>
              <a:t>There are usually four </a:t>
            </a:r>
            <a:r>
              <a:rPr lang="en-CA" dirty="0"/>
              <a:t>types of issues:</a:t>
            </a:r>
          </a:p>
          <a:p>
            <a:pPr lvl="1"/>
            <a:r>
              <a:rPr lang="en-CA" dirty="0" smtClean="0"/>
              <a:t>Bugs</a:t>
            </a:r>
          </a:p>
          <a:p>
            <a:pPr lvl="1"/>
            <a:r>
              <a:rPr lang="en-CA" dirty="0"/>
              <a:t>Feature </a:t>
            </a:r>
            <a:r>
              <a:rPr lang="en-CA" dirty="0" smtClean="0"/>
              <a:t>requests</a:t>
            </a:r>
          </a:p>
          <a:p>
            <a:pPr lvl="1"/>
            <a:r>
              <a:rPr lang="en-CA" dirty="0" smtClean="0"/>
              <a:t>Support requests</a:t>
            </a:r>
          </a:p>
          <a:p>
            <a:pPr lvl="1"/>
            <a:r>
              <a:rPr lang="en-CA" dirty="0" smtClean="0"/>
              <a:t>Source-code </a:t>
            </a:r>
            <a:r>
              <a:rPr lang="en-CA" dirty="0"/>
              <a:t>patches</a:t>
            </a:r>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56</a:t>
            </a:fld>
            <a:endParaRPr lang="en-US"/>
          </a:p>
        </p:txBody>
      </p:sp>
    </p:spTree>
    <p:extLst>
      <p:ext uri="{BB962C8B-B14F-4D97-AF65-F5344CB8AC3E}">
        <p14:creationId xmlns:p14="http://schemas.microsoft.com/office/powerpoint/2010/main" val="9976038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US" dirty="0" smtClean="0"/>
              <a:t>For Android, as of Mar. 21, 2016, 47376 issues were reported!</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57</a:t>
            </a:fld>
            <a:endParaRPr lang="en-US"/>
          </a:p>
        </p:txBody>
      </p:sp>
      <p:pic>
        <p:nvPicPr>
          <p:cNvPr id="6" name="Picture 5"/>
          <p:cNvPicPr>
            <a:picLocks noChangeAspect="1"/>
          </p:cNvPicPr>
          <p:nvPr/>
        </p:nvPicPr>
        <p:blipFill>
          <a:blip r:embed="rId2"/>
          <a:stretch>
            <a:fillRect/>
          </a:stretch>
        </p:blipFill>
        <p:spPr>
          <a:xfrm>
            <a:off x="242678" y="1362075"/>
            <a:ext cx="8734039" cy="4835525"/>
          </a:xfrm>
          <a:prstGeom prst="rect">
            <a:avLst/>
          </a:prstGeom>
        </p:spPr>
      </p:pic>
    </p:spTree>
    <p:extLst>
      <p:ext uri="{BB962C8B-B14F-4D97-AF65-F5344CB8AC3E}">
        <p14:creationId xmlns:p14="http://schemas.microsoft.com/office/powerpoint/2010/main" val="33805938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CA" dirty="0"/>
              <a:t>A </a:t>
            </a:r>
            <a:r>
              <a:rPr lang="en-CA" dirty="0" smtClean="0"/>
              <a:t>SIMPLE issue </a:t>
            </a:r>
            <a:r>
              <a:rPr lang="en-CA" dirty="0"/>
              <a:t>handling process for </a:t>
            </a:r>
            <a:r>
              <a:rPr lang="en-CA" dirty="0" smtClean="0"/>
              <a:t>projects</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58</a:t>
            </a:fld>
            <a:endParaRPr lang="en-US"/>
          </a:p>
        </p:txBody>
      </p:sp>
      <p:pic>
        <p:nvPicPr>
          <p:cNvPr id="8" name="Picture 7"/>
          <p:cNvPicPr>
            <a:picLocks noChangeAspect="1"/>
          </p:cNvPicPr>
          <p:nvPr/>
        </p:nvPicPr>
        <p:blipFill>
          <a:blip r:embed="rId2"/>
          <a:stretch>
            <a:fillRect/>
          </a:stretch>
        </p:blipFill>
        <p:spPr>
          <a:xfrm>
            <a:off x="160338" y="1847850"/>
            <a:ext cx="8646678" cy="2628900"/>
          </a:xfrm>
          <a:prstGeom prst="rect">
            <a:avLst/>
          </a:prstGeom>
        </p:spPr>
      </p:pic>
    </p:spTree>
    <p:extLst>
      <p:ext uri="{BB962C8B-B14F-4D97-AF65-F5344CB8AC3E}">
        <p14:creationId xmlns:p14="http://schemas.microsoft.com/office/powerpoint/2010/main" val="39656386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CA" dirty="0"/>
              <a:t>A </a:t>
            </a:r>
            <a:r>
              <a:rPr lang="en-CA" dirty="0" smtClean="0"/>
              <a:t>MORE COMPLEX issue </a:t>
            </a:r>
            <a:r>
              <a:rPr lang="en-CA" dirty="0"/>
              <a:t>handling process for </a:t>
            </a:r>
            <a:r>
              <a:rPr lang="en-CA" dirty="0" smtClean="0"/>
              <a:t>projects</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59</a:t>
            </a:fld>
            <a:endParaRPr lang="en-US"/>
          </a:p>
        </p:txBody>
      </p:sp>
      <p:pic>
        <p:nvPicPr>
          <p:cNvPr id="7" name="Picture 6"/>
          <p:cNvPicPr/>
          <p:nvPr/>
        </p:nvPicPr>
        <p:blipFill>
          <a:blip r:embed="rId2" cstate="print"/>
          <a:srcRect/>
          <a:stretch>
            <a:fillRect/>
          </a:stretch>
        </p:blipFill>
        <p:spPr bwMode="auto">
          <a:xfrm>
            <a:off x="808493" y="1219200"/>
            <a:ext cx="7268706" cy="5649626"/>
          </a:xfrm>
          <a:prstGeom prst="rect">
            <a:avLst/>
          </a:prstGeom>
          <a:noFill/>
          <a:ln w="9525">
            <a:noFill/>
            <a:miter lim="800000"/>
            <a:headEnd/>
            <a:tailEnd/>
          </a:ln>
        </p:spPr>
      </p:pic>
    </p:spTree>
    <p:extLst>
      <p:ext uri="{BB962C8B-B14F-4D97-AF65-F5344CB8AC3E}">
        <p14:creationId xmlns:p14="http://schemas.microsoft.com/office/powerpoint/2010/main" val="3474354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More about UML</a:t>
            </a:r>
            <a:endParaRPr lang="tr-TR" dirty="0"/>
          </a:p>
        </p:txBody>
      </p:sp>
      <p:sp>
        <p:nvSpPr>
          <p:cNvPr id="9" name="Content Placeholder 8"/>
          <p:cNvSpPr>
            <a:spLocks noGrp="1"/>
          </p:cNvSpPr>
          <p:nvPr>
            <p:ph idx="1"/>
          </p:nvPr>
        </p:nvSpPr>
        <p:spPr/>
        <p:txBody>
          <a:bodyPr/>
          <a:lstStyle/>
          <a:p>
            <a:r>
              <a:rPr lang="en-US" dirty="0" smtClean="0"/>
              <a:t>Latest version:</a:t>
            </a:r>
            <a:endParaRPr lang="tr-TR"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6</a:t>
            </a:fld>
            <a:endParaRPr lang="en-US"/>
          </a:p>
        </p:txBody>
      </p:sp>
      <p:pic>
        <p:nvPicPr>
          <p:cNvPr id="7" name="Picture 6"/>
          <p:cNvPicPr>
            <a:picLocks noChangeAspect="1"/>
          </p:cNvPicPr>
          <p:nvPr/>
        </p:nvPicPr>
        <p:blipFill>
          <a:blip r:embed="rId2"/>
          <a:stretch>
            <a:fillRect/>
          </a:stretch>
        </p:blipFill>
        <p:spPr>
          <a:xfrm>
            <a:off x="2624930" y="1015125"/>
            <a:ext cx="6180137" cy="5706350"/>
          </a:xfrm>
          <a:prstGeom prst="rect">
            <a:avLst/>
          </a:prstGeom>
        </p:spPr>
      </p:pic>
    </p:spTree>
    <p:extLst>
      <p:ext uri="{BB962C8B-B14F-4D97-AF65-F5344CB8AC3E}">
        <p14:creationId xmlns:p14="http://schemas.microsoft.com/office/powerpoint/2010/main" val="42727273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US" dirty="0" smtClean="0"/>
              <a:t>Let us see some Assigned issues</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60</a:t>
            </a:fld>
            <a:endParaRPr lang="en-US"/>
          </a:p>
        </p:txBody>
      </p:sp>
      <p:pic>
        <p:nvPicPr>
          <p:cNvPr id="6" name="Picture 5"/>
          <p:cNvPicPr>
            <a:picLocks noChangeAspect="1"/>
          </p:cNvPicPr>
          <p:nvPr/>
        </p:nvPicPr>
        <p:blipFill>
          <a:blip r:embed="rId2"/>
          <a:stretch>
            <a:fillRect/>
          </a:stretch>
        </p:blipFill>
        <p:spPr>
          <a:xfrm>
            <a:off x="1595437" y="1241424"/>
            <a:ext cx="5091113" cy="4430198"/>
          </a:xfrm>
          <a:prstGeom prst="rect">
            <a:avLst/>
          </a:prstGeom>
        </p:spPr>
      </p:pic>
    </p:spTree>
    <p:extLst>
      <p:ext uri="{BB962C8B-B14F-4D97-AF65-F5344CB8AC3E}">
        <p14:creationId xmlns:p14="http://schemas.microsoft.com/office/powerpoint/2010/main" val="4264191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US" dirty="0" smtClean="0"/>
              <a:t>Let us see some Assigned issues</a:t>
            </a:r>
          </a:p>
          <a:p>
            <a:r>
              <a:rPr lang="en-US" dirty="0" smtClean="0"/>
              <a:t>Not fixed as of </a:t>
            </a:r>
            <a:r>
              <a:rPr lang="en-US" dirty="0"/>
              <a:t>Mar. 21, </a:t>
            </a:r>
            <a:r>
              <a:rPr lang="en-US" dirty="0" smtClean="0"/>
              <a:t>2016!</a:t>
            </a:r>
            <a:endParaRPr lang="en-CA" dirty="0"/>
          </a:p>
        </p:txBody>
      </p:sp>
      <p:sp>
        <p:nvSpPr>
          <p:cNvPr id="4" name="Footer Placeholder 3"/>
          <p:cNvSpPr>
            <a:spLocks noGrp="1"/>
          </p:cNvSpPr>
          <p:nvPr>
            <p:ph type="ftr" sz="quarter" idx="11"/>
          </p:nvPr>
        </p:nvSpPr>
        <p:spPr>
          <a:xfrm>
            <a:off x="-218881" y="6685370"/>
            <a:ext cx="2762053" cy="172628"/>
          </a:xfrm>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a:xfrm>
            <a:off x="6738976" y="6685371"/>
            <a:ext cx="2035197" cy="172628"/>
          </a:xfrm>
        </p:spPr>
        <p:txBody>
          <a:bodyPr/>
          <a:lstStyle/>
          <a:p>
            <a:fld id="{EC83099C-5FA5-B04A-B819-64718E2A253A}" type="slidenum">
              <a:rPr lang="en-US" smtClean="0"/>
              <a:pPr/>
              <a:t>61</a:t>
            </a:fld>
            <a:endParaRPr lang="en-US"/>
          </a:p>
        </p:txBody>
      </p:sp>
      <p:pic>
        <p:nvPicPr>
          <p:cNvPr id="7" name="Picture 6"/>
          <p:cNvPicPr>
            <a:picLocks noChangeAspect="1"/>
          </p:cNvPicPr>
          <p:nvPr/>
        </p:nvPicPr>
        <p:blipFill>
          <a:blip r:embed="rId2"/>
          <a:stretch>
            <a:fillRect/>
          </a:stretch>
        </p:blipFill>
        <p:spPr>
          <a:xfrm>
            <a:off x="371475" y="1891432"/>
            <a:ext cx="8372473" cy="4544292"/>
          </a:xfrm>
          <a:prstGeom prst="rect">
            <a:avLst/>
          </a:prstGeom>
          <a:ln>
            <a:solidFill>
              <a:schemeClr val="accent1"/>
            </a:solidFill>
          </a:ln>
        </p:spPr>
      </p:pic>
      <p:sp>
        <p:nvSpPr>
          <p:cNvPr id="8" name="Rounded Rectangle 7"/>
          <p:cNvSpPr/>
          <p:nvPr/>
        </p:nvSpPr>
        <p:spPr>
          <a:xfrm>
            <a:off x="3309026" y="3141104"/>
            <a:ext cx="3034624" cy="3294620"/>
          </a:xfrm>
          <a:prstGeom prst="roundRect">
            <a:avLst>
              <a:gd name="adj" fmla="val 3493"/>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9" name="Rounded Rectangle 8"/>
          <p:cNvSpPr/>
          <p:nvPr/>
        </p:nvSpPr>
        <p:spPr>
          <a:xfrm>
            <a:off x="8177214" y="3035904"/>
            <a:ext cx="623885" cy="3515707"/>
          </a:xfrm>
          <a:prstGeom prst="roundRect">
            <a:avLst>
              <a:gd name="adj" fmla="val 3493"/>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cxnSp>
        <p:nvCxnSpPr>
          <p:cNvPr id="11" name="Straight Arrow Connector 10"/>
          <p:cNvCxnSpPr/>
          <p:nvPr/>
        </p:nvCxnSpPr>
        <p:spPr>
          <a:xfrm>
            <a:off x="4581525" y="1533525"/>
            <a:ext cx="3514725" cy="1409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634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US" sz="2000" b="1" dirty="0" smtClean="0"/>
              <a:t>Issues keep coming!</a:t>
            </a:r>
          </a:p>
          <a:p>
            <a:r>
              <a:rPr lang="en-US" sz="2000" b="1" dirty="0" smtClean="0"/>
              <a:t>Date: Mar</a:t>
            </a:r>
            <a:r>
              <a:rPr lang="en-US" sz="2000" b="1" dirty="0"/>
              <a:t>. 21, </a:t>
            </a:r>
            <a:r>
              <a:rPr lang="en-US" sz="2000" b="1" dirty="0" smtClean="0"/>
              <a:t>2016</a:t>
            </a:r>
            <a:endParaRPr lang="en-CA" sz="2000" b="1"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62</a:t>
            </a:fld>
            <a:endParaRPr lang="en-US"/>
          </a:p>
        </p:txBody>
      </p:sp>
      <p:pic>
        <p:nvPicPr>
          <p:cNvPr id="9" name="Picture 8"/>
          <p:cNvPicPr>
            <a:picLocks noChangeAspect="1"/>
          </p:cNvPicPr>
          <p:nvPr/>
        </p:nvPicPr>
        <p:blipFill>
          <a:blip r:embed="rId2"/>
          <a:stretch>
            <a:fillRect/>
          </a:stretch>
        </p:blipFill>
        <p:spPr>
          <a:xfrm>
            <a:off x="323848" y="1679880"/>
            <a:ext cx="8677277" cy="5087631"/>
          </a:xfrm>
          <a:prstGeom prst="rect">
            <a:avLst/>
          </a:prstGeom>
        </p:spPr>
      </p:pic>
      <p:sp>
        <p:nvSpPr>
          <p:cNvPr id="10" name="Rounded Rectangle 9"/>
          <p:cNvSpPr/>
          <p:nvPr/>
        </p:nvSpPr>
        <p:spPr>
          <a:xfrm>
            <a:off x="7905749" y="3207778"/>
            <a:ext cx="1095376" cy="3378757"/>
          </a:xfrm>
          <a:prstGeom prst="roundRect">
            <a:avLst>
              <a:gd name="adj" fmla="val 3493"/>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4465883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US" dirty="0" smtClean="0"/>
              <a:t>Popularity of issues</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63</a:t>
            </a:fld>
            <a:endParaRPr lang="en-US"/>
          </a:p>
        </p:txBody>
      </p:sp>
      <p:pic>
        <p:nvPicPr>
          <p:cNvPr id="7" name="Picture 6"/>
          <p:cNvPicPr>
            <a:picLocks noChangeAspect="1"/>
          </p:cNvPicPr>
          <p:nvPr/>
        </p:nvPicPr>
        <p:blipFill>
          <a:blip r:embed="rId2"/>
          <a:stretch>
            <a:fillRect/>
          </a:stretch>
        </p:blipFill>
        <p:spPr>
          <a:xfrm>
            <a:off x="88106" y="1620518"/>
            <a:ext cx="8961868" cy="3370582"/>
          </a:xfrm>
          <a:prstGeom prst="rect">
            <a:avLst/>
          </a:prstGeom>
        </p:spPr>
      </p:pic>
      <p:sp>
        <p:nvSpPr>
          <p:cNvPr id="8" name="Rounded Rectangle 7"/>
          <p:cNvSpPr/>
          <p:nvPr/>
        </p:nvSpPr>
        <p:spPr>
          <a:xfrm>
            <a:off x="6000749" y="3141104"/>
            <a:ext cx="676275" cy="1849996"/>
          </a:xfrm>
          <a:prstGeom prst="roundRect">
            <a:avLst>
              <a:gd name="adj" fmla="val 3493"/>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5032025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US" dirty="0" smtClean="0"/>
              <a:t>Many tools</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64</a:t>
            </a:fld>
            <a:endParaRPr lang="en-US"/>
          </a:p>
        </p:txBody>
      </p:sp>
      <p:pic>
        <p:nvPicPr>
          <p:cNvPr id="6" name="Picture 5"/>
          <p:cNvPicPr>
            <a:picLocks noChangeAspect="1"/>
          </p:cNvPicPr>
          <p:nvPr/>
        </p:nvPicPr>
        <p:blipFill>
          <a:blip r:embed="rId2"/>
          <a:stretch>
            <a:fillRect/>
          </a:stretch>
        </p:blipFill>
        <p:spPr>
          <a:xfrm>
            <a:off x="236537" y="1524000"/>
            <a:ext cx="8707120" cy="4521200"/>
          </a:xfrm>
          <a:prstGeom prst="rect">
            <a:avLst/>
          </a:prstGeom>
        </p:spPr>
      </p:pic>
    </p:spTree>
    <p:extLst>
      <p:ext uri="{BB962C8B-B14F-4D97-AF65-F5344CB8AC3E}">
        <p14:creationId xmlns:p14="http://schemas.microsoft.com/office/powerpoint/2010/main" val="18672373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US" dirty="0" smtClean="0"/>
              <a:t>Many tools</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65</a:t>
            </a:fld>
            <a:endParaRPr lang="en-US"/>
          </a:p>
        </p:txBody>
      </p:sp>
      <p:pic>
        <p:nvPicPr>
          <p:cNvPr id="18434" name="Picture 2" descr="http://i.stack.imgur.com/BF5V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296" y="1812056"/>
            <a:ext cx="8407403" cy="472685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3.bp.blogspot.com/-MyZSoYnjHU8/VDOyosipP0I/AAAAAAAAgro/eLaDOowXyA4/s1600/bugzilla-vulnerabiliti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700" y="0"/>
            <a:ext cx="2781300" cy="1719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3374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US" sz="2000" b="1" dirty="0" smtClean="0"/>
              <a:t>Studies trends of issues in projects</a:t>
            </a:r>
          </a:p>
          <a:p>
            <a:r>
              <a:rPr lang="en-US" sz="2000" b="1" dirty="0" smtClean="0"/>
              <a:t>IC: </a:t>
            </a:r>
            <a:r>
              <a:rPr lang="en-US" sz="2000" b="1" dirty="0"/>
              <a:t>Issues </a:t>
            </a:r>
            <a:r>
              <a:rPr lang="en-US" sz="2000" b="1" dirty="0" smtClean="0"/>
              <a:t>closed</a:t>
            </a:r>
            <a:endParaRPr lang="en-CA" sz="2000" b="1" dirty="0"/>
          </a:p>
          <a:p>
            <a:r>
              <a:rPr lang="en-US" sz="2000" b="1" dirty="0" smtClean="0"/>
              <a:t>IO: Issues opened</a:t>
            </a:r>
            <a:endParaRPr lang="en-CA" sz="2000" b="1"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66</a:t>
            </a:fld>
            <a:endParaRPr lang="en-US"/>
          </a:p>
        </p:txBody>
      </p:sp>
      <p:pic>
        <p:nvPicPr>
          <p:cNvPr id="6" name="Picture 5"/>
          <p:cNvPicPr>
            <a:picLocks noChangeAspect="1"/>
          </p:cNvPicPr>
          <p:nvPr/>
        </p:nvPicPr>
        <p:blipFill>
          <a:blip r:embed="rId2"/>
          <a:stretch>
            <a:fillRect/>
          </a:stretch>
        </p:blipFill>
        <p:spPr>
          <a:xfrm>
            <a:off x="609600" y="2186919"/>
            <a:ext cx="8177349" cy="4509155"/>
          </a:xfrm>
          <a:prstGeom prst="rect">
            <a:avLst/>
          </a:prstGeom>
        </p:spPr>
      </p:pic>
      <p:pic>
        <p:nvPicPr>
          <p:cNvPr id="7" name="Picture 6"/>
          <p:cNvPicPr>
            <a:picLocks noChangeAspect="1"/>
          </p:cNvPicPr>
          <p:nvPr/>
        </p:nvPicPr>
        <p:blipFill>
          <a:blip r:embed="rId3"/>
          <a:stretch>
            <a:fillRect/>
          </a:stretch>
        </p:blipFill>
        <p:spPr>
          <a:xfrm>
            <a:off x="4990368" y="841943"/>
            <a:ext cx="4024312" cy="1421264"/>
          </a:xfrm>
          <a:prstGeom prst="rect">
            <a:avLst/>
          </a:prstGeom>
          <a:ln>
            <a:solidFill>
              <a:schemeClr val="accent1"/>
            </a:solidFill>
          </a:ln>
        </p:spPr>
      </p:pic>
    </p:spTree>
    <p:extLst>
      <p:ext uri="{BB962C8B-B14F-4D97-AF65-F5344CB8AC3E}">
        <p14:creationId xmlns:p14="http://schemas.microsoft.com/office/powerpoint/2010/main" val="9664551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US" sz="2000" b="1" dirty="0" smtClean="0"/>
              <a:t>Studies the trends of issues in projects</a:t>
            </a:r>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67</a:t>
            </a:fld>
            <a:endParaRPr lang="en-US"/>
          </a:p>
        </p:txBody>
      </p:sp>
      <p:pic>
        <p:nvPicPr>
          <p:cNvPr id="6" name="Picture 5"/>
          <p:cNvPicPr>
            <a:picLocks noChangeAspect="1"/>
          </p:cNvPicPr>
          <p:nvPr/>
        </p:nvPicPr>
        <p:blipFill>
          <a:blip r:embed="rId2"/>
          <a:stretch>
            <a:fillRect/>
          </a:stretch>
        </p:blipFill>
        <p:spPr>
          <a:xfrm>
            <a:off x="5397523" y="624510"/>
            <a:ext cx="3738601" cy="2061540"/>
          </a:xfrm>
          <a:prstGeom prst="rect">
            <a:avLst/>
          </a:prstGeom>
        </p:spPr>
      </p:pic>
      <p:pic>
        <p:nvPicPr>
          <p:cNvPr id="7" name="Picture 6"/>
          <p:cNvPicPr>
            <a:picLocks noChangeAspect="1"/>
          </p:cNvPicPr>
          <p:nvPr/>
        </p:nvPicPr>
        <p:blipFill>
          <a:blip r:embed="rId3"/>
          <a:stretch>
            <a:fillRect/>
          </a:stretch>
        </p:blipFill>
        <p:spPr>
          <a:xfrm>
            <a:off x="369910" y="2635521"/>
            <a:ext cx="7932737" cy="4041504"/>
          </a:xfrm>
          <a:prstGeom prst="rect">
            <a:avLst/>
          </a:prstGeom>
        </p:spPr>
      </p:pic>
    </p:spTree>
    <p:extLst>
      <p:ext uri="{BB962C8B-B14F-4D97-AF65-F5344CB8AC3E}">
        <p14:creationId xmlns:p14="http://schemas.microsoft.com/office/powerpoint/2010/main" val="4490615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CA" sz="2000" dirty="0"/>
              <a:t>Statistics for handling different issue types</a:t>
            </a:r>
            <a:endParaRPr lang="en-US" sz="2000" b="1" dirty="0" smtClean="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68</a:t>
            </a:fld>
            <a:endParaRPr lang="en-US"/>
          </a:p>
        </p:txBody>
      </p:sp>
      <p:pic>
        <p:nvPicPr>
          <p:cNvPr id="8" name="Picture 7"/>
          <p:cNvPicPr>
            <a:picLocks noChangeAspect="1"/>
          </p:cNvPicPr>
          <p:nvPr/>
        </p:nvPicPr>
        <p:blipFill>
          <a:blip r:embed="rId2"/>
          <a:stretch>
            <a:fillRect/>
          </a:stretch>
        </p:blipFill>
        <p:spPr>
          <a:xfrm>
            <a:off x="108455" y="1285875"/>
            <a:ext cx="8723013" cy="5153025"/>
          </a:xfrm>
          <a:prstGeom prst="rect">
            <a:avLst/>
          </a:prstGeom>
        </p:spPr>
      </p:pic>
    </p:spTree>
    <p:extLst>
      <p:ext uri="{BB962C8B-B14F-4D97-AF65-F5344CB8AC3E}">
        <p14:creationId xmlns:p14="http://schemas.microsoft.com/office/powerpoint/2010/main" val="38170657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a:t>
            </a:r>
            <a:endParaRPr lang="en-US" dirty="0"/>
          </a:p>
        </p:txBody>
      </p:sp>
      <p:sp>
        <p:nvSpPr>
          <p:cNvPr id="3" name="Content Placeholder 2"/>
          <p:cNvSpPr>
            <a:spLocks noGrp="1"/>
          </p:cNvSpPr>
          <p:nvPr>
            <p:ph idx="1"/>
          </p:nvPr>
        </p:nvSpPr>
        <p:spPr/>
        <p:txBody>
          <a:bodyPr/>
          <a:lstStyle/>
          <a:p>
            <a:r>
              <a:rPr lang="en-US" dirty="0" smtClean="0"/>
              <a:t>Focus here is not on programming, although this is obviously important, but on other implementation issues that are often not covered in programming books (or courses):</a:t>
            </a:r>
          </a:p>
          <a:p>
            <a:pPr lvl="1"/>
            <a:r>
              <a:rPr lang="en-US" dirty="0" smtClean="0">
                <a:solidFill>
                  <a:schemeClr val="accent2">
                    <a:lumMod val="75000"/>
                  </a:schemeClr>
                </a:solidFill>
              </a:rPr>
              <a:t>Reuse: </a:t>
            </a:r>
            <a:r>
              <a:rPr lang="en-US" dirty="0" smtClean="0"/>
              <a:t>Most modern software is constructed by reusing existing components or systems. When you are developing software, you should make as much use as possible of existing code.</a:t>
            </a:r>
            <a:endParaRPr lang="en-GB" dirty="0" smtClean="0"/>
          </a:p>
          <a:p>
            <a:pPr lvl="1"/>
            <a:r>
              <a:rPr lang="en-US" dirty="0" smtClean="0">
                <a:solidFill>
                  <a:schemeClr val="accent2">
                    <a:lumMod val="75000"/>
                  </a:schemeClr>
                </a:solidFill>
              </a:rPr>
              <a:t>Configuration management: </a:t>
            </a:r>
            <a:r>
              <a:rPr lang="en-US" dirty="0" smtClean="0"/>
              <a:t>During the development process, you have to keep track of the many different versions of each software component in a configuration management system.</a:t>
            </a:r>
            <a:endParaRPr lang="en-GB" dirty="0" smtClean="0"/>
          </a:p>
          <a:p>
            <a:pPr lvl="1"/>
            <a:r>
              <a:rPr lang="en-US" dirty="0" smtClean="0">
                <a:solidFill>
                  <a:schemeClr val="accent2">
                    <a:lumMod val="75000"/>
                  </a:schemeClr>
                </a:solidFill>
              </a:rPr>
              <a:t>Host-target development: </a:t>
            </a:r>
            <a:r>
              <a:rPr lang="en-US" dirty="0" smtClean="0"/>
              <a:t>Production software does not usually execute on the same computer as the software development environment. Rather, you develop it on one computer (the host system) and execute it on a separate computer (the target system).</a:t>
            </a:r>
            <a:r>
              <a:rPr lang="en-GB" dirty="0" smtClean="0"/>
              <a:t>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69</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
        <p:nvSpPr>
          <p:cNvPr id="6" name="Rounded Rectangle 5"/>
          <p:cNvSpPr/>
          <p:nvPr/>
        </p:nvSpPr>
        <p:spPr>
          <a:xfrm>
            <a:off x="745435" y="3924300"/>
            <a:ext cx="8274740" cy="1434133"/>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9018829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More about UML</a:t>
            </a:r>
            <a:endParaRPr lang="tr-TR" dirty="0"/>
          </a:p>
        </p:txBody>
      </p:sp>
      <p:sp>
        <p:nvSpPr>
          <p:cNvPr id="9" name="Content Placeholder 8"/>
          <p:cNvSpPr>
            <a:spLocks noGrp="1"/>
          </p:cNvSpPr>
          <p:nvPr>
            <p:ph idx="1"/>
          </p:nvPr>
        </p:nvSpPr>
        <p:spPr/>
        <p:txBody>
          <a:bodyPr/>
          <a:lstStyle/>
          <a:p>
            <a:endParaRPr lang="tr-TR"/>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7</a:t>
            </a:fld>
            <a:endParaRPr lang="en-US"/>
          </a:p>
        </p:txBody>
      </p:sp>
      <p:pic>
        <p:nvPicPr>
          <p:cNvPr id="8" name="Picture 7"/>
          <p:cNvPicPr>
            <a:picLocks noChangeAspect="1"/>
          </p:cNvPicPr>
          <p:nvPr/>
        </p:nvPicPr>
        <p:blipFill>
          <a:blip r:embed="rId2"/>
          <a:stretch>
            <a:fillRect/>
          </a:stretch>
        </p:blipFill>
        <p:spPr>
          <a:xfrm>
            <a:off x="303213" y="804374"/>
            <a:ext cx="8294687" cy="5917101"/>
          </a:xfrm>
          <a:prstGeom prst="rect">
            <a:avLst/>
          </a:prstGeom>
        </p:spPr>
      </p:pic>
    </p:spTree>
    <p:extLst>
      <p:ext uri="{BB962C8B-B14F-4D97-AF65-F5344CB8AC3E}">
        <p14:creationId xmlns:p14="http://schemas.microsoft.com/office/powerpoint/2010/main" val="276341234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Host-target development</a:t>
            </a:r>
            <a:endParaRPr lang="en-US" dirty="0"/>
          </a:p>
        </p:txBody>
      </p:sp>
      <p:sp>
        <p:nvSpPr>
          <p:cNvPr id="3" name="Content Placeholder 2"/>
          <p:cNvSpPr>
            <a:spLocks noGrp="1"/>
          </p:cNvSpPr>
          <p:nvPr>
            <p:ph idx="1"/>
          </p:nvPr>
        </p:nvSpPr>
        <p:spPr/>
        <p:txBody>
          <a:bodyPr/>
          <a:lstStyle/>
          <a:p>
            <a:r>
              <a:rPr lang="en-US" dirty="0" smtClean="0"/>
              <a:t>Most software is developed on one computer (the host), but runs on a separate machine (the target). </a:t>
            </a:r>
          </a:p>
          <a:p>
            <a:r>
              <a:rPr lang="en-US" b="1" dirty="0" smtClean="0"/>
              <a:t>Mobile SW development</a:t>
            </a:r>
          </a:p>
        </p:txBody>
      </p:sp>
      <p:sp>
        <p:nvSpPr>
          <p:cNvPr id="4" name="Slide Number Placeholder 3"/>
          <p:cNvSpPr>
            <a:spLocks noGrp="1"/>
          </p:cNvSpPr>
          <p:nvPr>
            <p:ph type="sldNum" sz="quarter" idx="12"/>
          </p:nvPr>
        </p:nvSpPr>
        <p:spPr/>
        <p:txBody>
          <a:bodyPr/>
          <a:lstStyle/>
          <a:p>
            <a:fld id="{EC83099C-5FA5-B04A-B819-64718E2A253A}" type="slidenum">
              <a:rPr lang="en-US" smtClean="0"/>
              <a:pPr/>
              <a:t>70</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pic>
        <p:nvPicPr>
          <p:cNvPr id="19458" name="Picture 2" descr="http://img.wpxbox.com/Project-My-Screen-Dem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96108"/>
            <a:ext cx="7204074" cy="40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7462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Host-target development</a:t>
            </a:r>
            <a:endParaRPr lang="en-US" dirty="0"/>
          </a:p>
        </p:txBody>
      </p:sp>
      <p:sp>
        <p:nvSpPr>
          <p:cNvPr id="3" name="Content Placeholder 2"/>
          <p:cNvSpPr>
            <a:spLocks noGrp="1"/>
          </p:cNvSpPr>
          <p:nvPr>
            <p:ph idx="1"/>
          </p:nvPr>
        </p:nvSpPr>
        <p:spPr>
          <a:xfrm>
            <a:off x="-1" y="762000"/>
            <a:ext cx="4356102" cy="5435600"/>
          </a:xfrm>
        </p:spPr>
        <p:txBody>
          <a:bodyPr/>
          <a:lstStyle/>
          <a:p>
            <a:r>
              <a:rPr lang="en-US" dirty="0" smtClean="0"/>
              <a:t>Most software is developed on one computer (the host), but runs on a separate machine (the target). </a:t>
            </a:r>
          </a:p>
          <a:p>
            <a:r>
              <a:rPr lang="en-US" b="1" dirty="0" smtClean="0"/>
              <a:t>Embedded SW development</a:t>
            </a:r>
          </a:p>
        </p:txBody>
      </p:sp>
      <p:sp>
        <p:nvSpPr>
          <p:cNvPr id="4" name="Slide Number Placeholder 3"/>
          <p:cNvSpPr>
            <a:spLocks noGrp="1"/>
          </p:cNvSpPr>
          <p:nvPr>
            <p:ph type="sldNum" sz="quarter" idx="12"/>
          </p:nvPr>
        </p:nvSpPr>
        <p:spPr/>
        <p:txBody>
          <a:bodyPr/>
          <a:lstStyle/>
          <a:p>
            <a:fld id="{EC83099C-5FA5-B04A-B819-64718E2A253A}" type="slidenum">
              <a:rPr lang="en-US" smtClean="0"/>
              <a:pPr/>
              <a:t>71</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pic>
        <p:nvPicPr>
          <p:cNvPr id="20482" name="Picture 2" descr="http://www.miyazaki-u.ac.jp/tech/english/gakka/imgs/cs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5200" y="-168903"/>
            <a:ext cx="4289424" cy="679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0660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Host-target development</a:t>
            </a:r>
            <a:endParaRPr lang="en-US" dirty="0"/>
          </a:p>
        </p:txBody>
      </p:sp>
      <p:sp>
        <p:nvSpPr>
          <p:cNvPr id="3" name="Content Placeholder 2"/>
          <p:cNvSpPr>
            <a:spLocks noGrp="1"/>
          </p:cNvSpPr>
          <p:nvPr>
            <p:ph idx="1"/>
          </p:nvPr>
        </p:nvSpPr>
        <p:spPr>
          <a:xfrm>
            <a:off x="-2" y="762000"/>
            <a:ext cx="8877301" cy="5435600"/>
          </a:xfrm>
        </p:spPr>
        <p:txBody>
          <a:bodyPr/>
          <a:lstStyle/>
          <a:p>
            <a:r>
              <a:rPr lang="en-US" dirty="0" smtClean="0"/>
              <a:t>Most software is developed on one computer (the host), but runs on a separate machine (the target). </a:t>
            </a:r>
          </a:p>
          <a:p>
            <a:r>
              <a:rPr lang="en-US" b="1" dirty="0" smtClean="0"/>
              <a:t>Embedded SW development in defense</a:t>
            </a:r>
          </a:p>
        </p:txBody>
      </p:sp>
      <p:sp>
        <p:nvSpPr>
          <p:cNvPr id="4" name="Slide Number Placeholder 3"/>
          <p:cNvSpPr>
            <a:spLocks noGrp="1"/>
          </p:cNvSpPr>
          <p:nvPr>
            <p:ph type="sldNum" sz="quarter" idx="12"/>
          </p:nvPr>
        </p:nvSpPr>
        <p:spPr/>
        <p:txBody>
          <a:bodyPr/>
          <a:lstStyle/>
          <a:p>
            <a:fld id="{EC83099C-5FA5-B04A-B819-64718E2A253A}" type="slidenum">
              <a:rPr lang="en-US" smtClean="0"/>
              <a:pPr/>
              <a:t>72</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pic>
        <p:nvPicPr>
          <p:cNvPr id="22532" name="Picture 4" descr="http://www.trdefence.com/wp-content/uploads/2011/05/havelsan-helicopter-simulator-turkish-nav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2566" y="2370281"/>
            <a:ext cx="5030737" cy="39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30736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Host-target development</a:t>
            </a:r>
            <a:endParaRPr lang="en-US" dirty="0"/>
          </a:p>
        </p:txBody>
      </p:sp>
      <p:sp>
        <p:nvSpPr>
          <p:cNvPr id="3" name="Content Placeholder 2"/>
          <p:cNvSpPr>
            <a:spLocks noGrp="1"/>
          </p:cNvSpPr>
          <p:nvPr>
            <p:ph idx="1"/>
          </p:nvPr>
        </p:nvSpPr>
        <p:spPr/>
        <p:txBody>
          <a:bodyPr/>
          <a:lstStyle/>
          <a:p>
            <a:r>
              <a:rPr lang="en-US" dirty="0" smtClean="0"/>
              <a:t>More generally, we can talk about a development platform and an execution platform. </a:t>
            </a:r>
          </a:p>
          <a:p>
            <a:pPr lvl="1"/>
            <a:r>
              <a:rPr lang="en-US" dirty="0" smtClean="0"/>
              <a:t>A platform is more than just hardware. </a:t>
            </a:r>
          </a:p>
          <a:p>
            <a:pPr lvl="1"/>
            <a:r>
              <a:rPr lang="en-US" dirty="0" smtClean="0"/>
              <a:t>It includes the installed operating system plus other supporting software such as a database management system or, for development platforms, an interactive development environment.</a:t>
            </a:r>
          </a:p>
          <a:p>
            <a:r>
              <a:rPr lang="en-US" dirty="0" smtClean="0"/>
              <a:t>Development platform usually has different installed software than execution platform;</a:t>
            </a:r>
            <a:r>
              <a:rPr lang="en-GB" dirty="0" smtClean="0"/>
              <a:t> these platforms may have different architectures.</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73</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extLst>
      <p:ext uri="{BB962C8B-B14F-4D97-AF65-F5344CB8AC3E}">
        <p14:creationId xmlns:p14="http://schemas.microsoft.com/office/powerpoint/2010/main" val="22073217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platform tools</a:t>
            </a:r>
            <a:endParaRPr lang="en-US" dirty="0"/>
          </a:p>
        </p:txBody>
      </p:sp>
      <p:sp>
        <p:nvSpPr>
          <p:cNvPr id="3" name="Content Placeholder 2"/>
          <p:cNvSpPr>
            <a:spLocks noGrp="1"/>
          </p:cNvSpPr>
          <p:nvPr>
            <p:ph idx="1"/>
          </p:nvPr>
        </p:nvSpPr>
        <p:spPr/>
        <p:txBody>
          <a:bodyPr/>
          <a:lstStyle/>
          <a:p>
            <a:r>
              <a:rPr lang="en-US" dirty="0" smtClean="0"/>
              <a:t>An integrated compiler and syntax-directed editing system that allows you to create, edit and compile code.</a:t>
            </a:r>
            <a:endParaRPr lang="en-GB" dirty="0" smtClean="0"/>
          </a:p>
          <a:p>
            <a:r>
              <a:rPr lang="en-US" dirty="0" smtClean="0"/>
              <a:t>A language debugging system.</a:t>
            </a:r>
            <a:endParaRPr lang="en-GB" dirty="0" smtClean="0"/>
          </a:p>
          <a:p>
            <a:r>
              <a:rPr lang="en-US" dirty="0" smtClean="0"/>
              <a:t>Graphical editing tools, such as tools to edit UML models.</a:t>
            </a:r>
            <a:endParaRPr lang="en-GB" dirty="0" smtClean="0"/>
          </a:p>
          <a:p>
            <a:r>
              <a:rPr lang="en-US" dirty="0" smtClean="0"/>
              <a:t>Testing tools, such as </a:t>
            </a:r>
            <a:r>
              <a:rPr lang="en-US" dirty="0" err="1" smtClean="0"/>
              <a:t>Junit</a:t>
            </a:r>
            <a:r>
              <a:rPr lang="en-US" dirty="0" smtClean="0"/>
              <a:t> that can automatically run a set of tests on a new version of a program.</a:t>
            </a:r>
            <a:endParaRPr lang="en-GB" dirty="0" smtClean="0"/>
          </a:p>
          <a:p>
            <a:r>
              <a:rPr lang="en-US" dirty="0" smtClean="0"/>
              <a:t>Project support tools that help you organize the code for different development projects.</a:t>
            </a:r>
            <a:endParaRPr lang="en-GB" dirty="0" smtClean="0"/>
          </a:p>
          <a:p>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74</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development environments (</a:t>
            </a:r>
            <a:r>
              <a:rPr lang="en-US" dirty="0" err="1" smtClean="0"/>
              <a:t>IDEs</a:t>
            </a:r>
            <a:r>
              <a:rPr lang="en-US" dirty="0" smtClean="0"/>
              <a:t>)</a:t>
            </a:r>
            <a:endParaRPr lang="en-US" dirty="0"/>
          </a:p>
        </p:txBody>
      </p:sp>
      <p:sp>
        <p:nvSpPr>
          <p:cNvPr id="3" name="Content Placeholder 2"/>
          <p:cNvSpPr>
            <a:spLocks noGrp="1"/>
          </p:cNvSpPr>
          <p:nvPr>
            <p:ph idx="1"/>
          </p:nvPr>
        </p:nvSpPr>
        <p:spPr/>
        <p:txBody>
          <a:bodyPr/>
          <a:lstStyle/>
          <a:p>
            <a:r>
              <a:rPr lang="en-US" dirty="0" smtClean="0"/>
              <a:t>Software development tools are often grouped to create an integrated development environment (IDE). </a:t>
            </a:r>
          </a:p>
          <a:p>
            <a:r>
              <a:rPr lang="en-US" dirty="0" smtClean="0"/>
              <a:t>An IDE is a set of software tools that supports different aspects of software development, within some common framework and user interface. </a:t>
            </a:r>
          </a:p>
          <a:p>
            <a:r>
              <a:rPr lang="en-US" dirty="0" err="1" smtClean="0"/>
              <a:t>IDEs</a:t>
            </a:r>
            <a:r>
              <a:rPr lang="en-US" dirty="0" smtClean="0"/>
              <a:t> are created to support development in a specific programming language such as Java. The language IDE may be developed specially, or may be an instantiation of a general-purpose IDE, with specific language-support tools.</a:t>
            </a:r>
            <a:endParaRPr lang="en-GB" dirty="0" smtClean="0"/>
          </a:p>
          <a:p>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75</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7 – Design and Implementation</a:t>
            </a:r>
            <a:endParaRPr lang="en-US" dirty="0"/>
          </a:p>
        </p:txBody>
      </p:sp>
      <p:sp>
        <p:nvSpPr>
          <p:cNvPr id="3" name="Content Placeholder 2"/>
          <p:cNvSpPr>
            <a:spLocks noGrp="1"/>
          </p:cNvSpPr>
          <p:nvPr>
            <p:ph idx="1"/>
          </p:nvPr>
        </p:nvSpPr>
        <p:spPr/>
        <p:txBody>
          <a:bodyPr/>
          <a:lstStyle/>
          <a:p>
            <a:r>
              <a:rPr lang="en-US" dirty="0" smtClean="0"/>
              <a:t>Design patterns</a:t>
            </a:r>
            <a:endParaRPr lang="en-GB" dirty="0" smtClean="0"/>
          </a:p>
          <a:p>
            <a:r>
              <a:rPr lang="en-US" dirty="0" smtClean="0"/>
              <a:t>Implementation issues</a:t>
            </a:r>
            <a:endParaRPr lang="en-GB" dirty="0" smtClean="0"/>
          </a:p>
          <a:p>
            <a:r>
              <a:rPr lang="en-US" dirty="0" smtClean="0"/>
              <a:t>Open-source development</a:t>
            </a:r>
            <a:r>
              <a:rPr lang="en-GB" dirty="0" smtClean="0"/>
              <a:t>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76</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
        <p:nvSpPr>
          <p:cNvPr id="6" name="Rounded Rectangle 5"/>
          <p:cNvSpPr/>
          <p:nvPr/>
        </p:nvSpPr>
        <p:spPr>
          <a:xfrm>
            <a:off x="0" y="1778690"/>
            <a:ext cx="5731565" cy="523875"/>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2828602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Open-source development</a:t>
            </a:r>
            <a:endParaRPr lang="en-US" dirty="0"/>
          </a:p>
        </p:txBody>
      </p:sp>
      <p:sp>
        <p:nvSpPr>
          <p:cNvPr id="3" name="Content Placeholder 2"/>
          <p:cNvSpPr>
            <a:spLocks noGrp="1"/>
          </p:cNvSpPr>
          <p:nvPr>
            <p:ph idx="1"/>
          </p:nvPr>
        </p:nvSpPr>
        <p:spPr/>
        <p:txBody>
          <a:bodyPr/>
          <a:lstStyle/>
          <a:p>
            <a:r>
              <a:rPr lang="en-US" dirty="0" smtClean="0"/>
              <a:t>Open-source development is an approach to software development in which the source code of a software system is published and volunteers are invited to participate in the development process</a:t>
            </a:r>
          </a:p>
          <a:p>
            <a:r>
              <a:rPr lang="en-US" dirty="0" smtClean="0"/>
              <a:t>Its roots are in the Free Software Foundation (www.fsf.org), which advocates that source code should not be proprietary but rather should always be available for users to examine and modify as they wish. </a:t>
            </a:r>
          </a:p>
          <a:p>
            <a:r>
              <a:rPr lang="en-US" dirty="0" smtClean="0"/>
              <a:t>Open-source software extended this idea by using the Internet to recruit a much larger population of volunteer developers. Many of them are also users of the code. </a:t>
            </a:r>
            <a:endParaRPr lang="en-GB" dirty="0" smtClean="0"/>
          </a:p>
          <a:p>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77</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Open-source systems</a:t>
            </a:r>
            <a:endParaRPr lang="en-US" dirty="0"/>
          </a:p>
        </p:txBody>
      </p:sp>
      <p:sp>
        <p:nvSpPr>
          <p:cNvPr id="3" name="Content Placeholder 2"/>
          <p:cNvSpPr>
            <a:spLocks noGrp="1"/>
          </p:cNvSpPr>
          <p:nvPr>
            <p:ph idx="1"/>
          </p:nvPr>
        </p:nvSpPr>
        <p:spPr/>
        <p:txBody>
          <a:bodyPr/>
          <a:lstStyle/>
          <a:p>
            <a:r>
              <a:rPr lang="en-US" dirty="0" smtClean="0"/>
              <a:t>There are many major open-source products, e.g., the Linux operating system which is widely used as a server system and, increasingly, as a desktop environment.</a:t>
            </a:r>
          </a:p>
          <a:p>
            <a:r>
              <a:rPr lang="en-US" dirty="0" smtClean="0"/>
              <a:t>Other important Open-source products are Java, the Apache web server and the MySQL database management system.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78</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pic>
        <p:nvPicPr>
          <p:cNvPr id="23554" name="Picture 2" descr="http://www.technewsable.com/wp-content/uploads/2015/07/Linu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200" y="3416080"/>
            <a:ext cx="3963985" cy="19623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closer look at Linux</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79</a:t>
            </a:fld>
            <a:endParaRPr lang="en-US"/>
          </a:p>
        </p:txBody>
      </p:sp>
      <p:pic>
        <p:nvPicPr>
          <p:cNvPr id="25602" name="Picture 2" descr="https://linuxator.files.wordpress.com/2008/07/1_slo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99" y="1135912"/>
            <a:ext cx="6889600" cy="516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technewsable.com/wp-content/uploads/2015/07/Linu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524" y="1"/>
            <a:ext cx="2133600" cy="1056238"/>
          </a:xfrm>
          <a:prstGeom prst="rect">
            <a:avLst/>
          </a:prstGeom>
          <a:solidFill>
            <a:schemeClr val="bg1"/>
          </a:solidFill>
        </p:spPr>
      </p:pic>
      <p:sp>
        <p:nvSpPr>
          <p:cNvPr id="6" name="Rectangle 5"/>
          <p:cNvSpPr/>
          <p:nvPr/>
        </p:nvSpPr>
        <p:spPr>
          <a:xfrm>
            <a:off x="253312" y="6382786"/>
            <a:ext cx="8255000" cy="307777"/>
          </a:xfrm>
          <a:prstGeom prst="rect">
            <a:avLst/>
          </a:prstGeom>
        </p:spPr>
        <p:txBody>
          <a:bodyPr wrap="square">
            <a:spAutoFit/>
          </a:bodyPr>
          <a:lstStyle/>
          <a:p>
            <a:r>
              <a:rPr lang="en-CA" sz="1400" dirty="0">
                <a:hlinkClick r:id="rId4"/>
              </a:rPr>
              <a:t>https://linuxator.wordpress.com/2008/07/22/5-things-you-didnt-know-about-linux-kernel-code-metrics</a:t>
            </a:r>
            <a:r>
              <a:rPr lang="en-CA" sz="1400" dirty="0" smtClean="0">
                <a:hlinkClick r:id="rId4"/>
              </a:rPr>
              <a:t>/</a:t>
            </a:r>
            <a:r>
              <a:rPr lang="en-CA" sz="1400" dirty="0" smtClean="0"/>
              <a:t> </a:t>
            </a:r>
            <a:endParaRPr lang="en-CA" sz="1400" dirty="0"/>
          </a:p>
        </p:txBody>
      </p:sp>
    </p:spTree>
    <p:extLst>
      <p:ext uri="{BB962C8B-B14F-4D97-AF65-F5344CB8AC3E}">
        <p14:creationId xmlns:p14="http://schemas.microsoft.com/office/powerpoint/2010/main" val="3522434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More about UML</a:t>
            </a:r>
            <a:endParaRPr lang="tr-TR" dirty="0"/>
          </a:p>
        </p:txBody>
      </p:sp>
      <p:sp>
        <p:nvSpPr>
          <p:cNvPr id="9" name="Content Placeholder 8"/>
          <p:cNvSpPr>
            <a:spLocks noGrp="1"/>
          </p:cNvSpPr>
          <p:nvPr>
            <p:ph idx="1"/>
          </p:nvPr>
        </p:nvSpPr>
        <p:spPr/>
        <p:txBody>
          <a:bodyPr/>
          <a:lstStyle/>
          <a:p>
            <a:r>
              <a:rPr lang="en-US" dirty="0" smtClean="0"/>
              <a:t>14 diagrams in total</a:t>
            </a:r>
            <a:endParaRPr lang="tr-TR"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8</a:t>
            </a:fld>
            <a:endParaRPr lang="en-US"/>
          </a:p>
        </p:txBody>
      </p:sp>
      <p:pic>
        <p:nvPicPr>
          <p:cNvPr id="2" name="Picture 1"/>
          <p:cNvPicPr>
            <a:picLocks noChangeAspect="1"/>
          </p:cNvPicPr>
          <p:nvPr/>
        </p:nvPicPr>
        <p:blipFill>
          <a:blip r:embed="rId2"/>
          <a:stretch>
            <a:fillRect/>
          </a:stretch>
        </p:blipFill>
        <p:spPr>
          <a:xfrm>
            <a:off x="46037" y="1506584"/>
            <a:ext cx="8239125" cy="4772025"/>
          </a:xfrm>
          <a:prstGeom prst="rect">
            <a:avLst/>
          </a:prstGeom>
        </p:spPr>
      </p:pic>
      <p:sp>
        <p:nvSpPr>
          <p:cNvPr id="7" name="Rounded Rectangle 6"/>
          <p:cNvSpPr/>
          <p:nvPr/>
        </p:nvSpPr>
        <p:spPr>
          <a:xfrm>
            <a:off x="658949" y="3548742"/>
            <a:ext cx="2534194"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8" name="Rounded Rectangle 7"/>
          <p:cNvSpPr/>
          <p:nvPr/>
        </p:nvSpPr>
        <p:spPr>
          <a:xfrm>
            <a:off x="2520404" y="4328156"/>
            <a:ext cx="1277266"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0" name="Rounded Rectangle 9"/>
          <p:cNvSpPr/>
          <p:nvPr/>
        </p:nvSpPr>
        <p:spPr>
          <a:xfrm>
            <a:off x="5183052" y="3537721"/>
            <a:ext cx="2534194"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1" name="Rounded Rectangle 10"/>
          <p:cNvSpPr/>
          <p:nvPr/>
        </p:nvSpPr>
        <p:spPr>
          <a:xfrm>
            <a:off x="3511006" y="5346622"/>
            <a:ext cx="1192186"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2" name="Rounded Rectangle 11"/>
          <p:cNvSpPr/>
          <p:nvPr/>
        </p:nvSpPr>
        <p:spPr>
          <a:xfrm>
            <a:off x="5854056" y="5346622"/>
            <a:ext cx="1192186"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3" name="Rounded Rectangle 12"/>
          <p:cNvSpPr/>
          <p:nvPr/>
        </p:nvSpPr>
        <p:spPr>
          <a:xfrm>
            <a:off x="7112000" y="4426680"/>
            <a:ext cx="1192186"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pic>
        <p:nvPicPr>
          <p:cNvPr id="14" name="Content Placeholder 6"/>
          <p:cNvPicPr>
            <a:picLocks noChangeAspect="1"/>
          </p:cNvPicPr>
          <p:nvPr/>
        </p:nvPicPr>
        <p:blipFill>
          <a:blip r:embed="rId3"/>
          <a:stretch>
            <a:fillRect/>
          </a:stretch>
        </p:blipFill>
        <p:spPr>
          <a:xfrm>
            <a:off x="5500171" y="381000"/>
            <a:ext cx="3625524" cy="1861151"/>
          </a:xfrm>
          <a:prstGeom prst="rect">
            <a:avLst/>
          </a:prstGeom>
        </p:spPr>
      </p:pic>
      <p:sp>
        <p:nvSpPr>
          <p:cNvPr id="3" name="Rectangle 2"/>
          <p:cNvSpPr/>
          <p:nvPr/>
        </p:nvSpPr>
        <p:spPr>
          <a:xfrm>
            <a:off x="7383219" y="3548742"/>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4</a:t>
            </a:r>
            <a:endParaRPr lang="tr-TR" dirty="0">
              <a:solidFill>
                <a:srgbClr val="0070C0"/>
              </a:solidFill>
            </a:endParaRPr>
          </a:p>
        </p:txBody>
      </p:sp>
      <p:sp>
        <p:nvSpPr>
          <p:cNvPr id="15" name="Rectangle 14"/>
          <p:cNvSpPr/>
          <p:nvPr/>
        </p:nvSpPr>
        <p:spPr>
          <a:xfrm>
            <a:off x="6436143" y="6012934"/>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4</a:t>
            </a:r>
            <a:endParaRPr lang="tr-TR" dirty="0">
              <a:solidFill>
                <a:srgbClr val="0070C0"/>
              </a:solidFill>
            </a:endParaRPr>
          </a:p>
        </p:txBody>
      </p:sp>
      <p:sp>
        <p:nvSpPr>
          <p:cNvPr id="16" name="Rectangle 15"/>
          <p:cNvSpPr/>
          <p:nvPr/>
        </p:nvSpPr>
        <p:spPr>
          <a:xfrm>
            <a:off x="7521248" y="5061983"/>
            <a:ext cx="885179"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4, 6</a:t>
            </a:r>
            <a:endParaRPr lang="tr-TR" dirty="0">
              <a:solidFill>
                <a:srgbClr val="0070C0"/>
              </a:solidFill>
            </a:endParaRPr>
          </a:p>
        </p:txBody>
      </p:sp>
      <p:sp>
        <p:nvSpPr>
          <p:cNvPr id="17" name="Rectangle 16"/>
          <p:cNvSpPr/>
          <p:nvPr/>
        </p:nvSpPr>
        <p:spPr>
          <a:xfrm>
            <a:off x="5044573" y="4242014"/>
            <a:ext cx="885179"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4, 6</a:t>
            </a:r>
            <a:endParaRPr lang="tr-TR" dirty="0">
              <a:solidFill>
                <a:srgbClr val="0070C0"/>
              </a:solidFill>
            </a:endParaRPr>
          </a:p>
        </p:txBody>
      </p:sp>
      <p:sp>
        <p:nvSpPr>
          <p:cNvPr id="18" name="Rectangle 17"/>
          <p:cNvSpPr/>
          <p:nvPr/>
        </p:nvSpPr>
        <p:spPr>
          <a:xfrm>
            <a:off x="3355080" y="6052192"/>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5</a:t>
            </a:r>
            <a:endParaRPr lang="tr-TR" dirty="0">
              <a:solidFill>
                <a:srgbClr val="0070C0"/>
              </a:solidFill>
            </a:endParaRPr>
          </a:p>
        </p:txBody>
      </p:sp>
      <p:sp>
        <p:nvSpPr>
          <p:cNvPr id="19" name="Rectangle 18"/>
          <p:cNvSpPr/>
          <p:nvPr/>
        </p:nvSpPr>
        <p:spPr>
          <a:xfrm>
            <a:off x="622506" y="3179410"/>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5</a:t>
            </a:r>
            <a:endParaRPr lang="tr-TR" dirty="0">
              <a:solidFill>
                <a:srgbClr val="0070C0"/>
              </a:solidFill>
            </a:endParaRPr>
          </a:p>
        </p:txBody>
      </p:sp>
      <p:sp>
        <p:nvSpPr>
          <p:cNvPr id="20" name="Rectangle 19"/>
          <p:cNvSpPr/>
          <p:nvPr/>
        </p:nvSpPr>
        <p:spPr>
          <a:xfrm>
            <a:off x="2627709" y="3147144"/>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5</a:t>
            </a:r>
            <a:endParaRPr lang="tr-TR" dirty="0">
              <a:solidFill>
                <a:srgbClr val="0070C0"/>
              </a:solidFill>
            </a:endParaRPr>
          </a:p>
        </p:txBody>
      </p:sp>
      <p:sp>
        <p:nvSpPr>
          <p:cNvPr id="21" name="Rectangle 20"/>
          <p:cNvSpPr/>
          <p:nvPr/>
        </p:nvSpPr>
        <p:spPr>
          <a:xfrm>
            <a:off x="2616200" y="5015236"/>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6</a:t>
            </a:r>
            <a:endParaRPr lang="tr-TR" dirty="0">
              <a:solidFill>
                <a:srgbClr val="0070C0"/>
              </a:solidFill>
            </a:endParaRPr>
          </a:p>
        </p:txBody>
      </p:sp>
    </p:spTree>
    <p:extLst>
      <p:ext uri="{BB962C8B-B14F-4D97-AF65-F5344CB8AC3E}">
        <p14:creationId xmlns:p14="http://schemas.microsoft.com/office/powerpoint/2010/main" val="33090255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closer look at Linux</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80</a:t>
            </a:fld>
            <a:endParaRPr lang="en-US"/>
          </a:p>
        </p:txBody>
      </p:sp>
      <p:pic>
        <p:nvPicPr>
          <p:cNvPr id="7" name="Picture 2" descr="http://www.technewsable.com/wp-content/uploads/2015/07/Linu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2524" y="1"/>
            <a:ext cx="2133600" cy="1056238"/>
          </a:xfrm>
          <a:prstGeom prst="rect">
            <a:avLst/>
          </a:prstGeom>
          <a:solidFill>
            <a:schemeClr val="bg1"/>
          </a:solidFill>
        </p:spPr>
      </p:pic>
      <p:pic>
        <p:nvPicPr>
          <p:cNvPr id="26626" name="Picture 2" descr="https://linuxator.files.wordpress.com/2008/07/3_top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1" y="926873"/>
            <a:ext cx="7318375" cy="5750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5064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closer look at Linux: More…</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81</a:t>
            </a:fld>
            <a:endParaRPr lang="en-US"/>
          </a:p>
        </p:txBody>
      </p:sp>
      <p:pic>
        <p:nvPicPr>
          <p:cNvPr id="7" name="Picture 2" descr="http://www.technewsable.com/wp-content/uploads/2015/07/Linu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2524" y="1"/>
            <a:ext cx="2133600" cy="1056238"/>
          </a:xfrm>
          <a:prstGeom prst="rect">
            <a:avLst/>
          </a:prstGeom>
          <a:solidFill>
            <a:schemeClr val="bg1"/>
          </a:solidFill>
        </p:spPr>
      </p:pic>
      <p:pic>
        <p:nvPicPr>
          <p:cNvPr id="3" name="Picture 2"/>
          <p:cNvPicPr>
            <a:picLocks noChangeAspect="1"/>
          </p:cNvPicPr>
          <p:nvPr/>
        </p:nvPicPr>
        <p:blipFill>
          <a:blip r:embed="rId3"/>
          <a:stretch>
            <a:fillRect/>
          </a:stretch>
        </p:blipFill>
        <p:spPr>
          <a:xfrm>
            <a:off x="949581" y="1056239"/>
            <a:ext cx="6811706" cy="5620785"/>
          </a:xfrm>
          <a:prstGeom prst="rect">
            <a:avLst/>
          </a:prstGeom>
        </p:spPr>
      </p:pic>
    </p:spTree>
    <p:extLst>
      <p:ext uri="{BB962C8B-B14F-4D97-AF65-F5344CB8AC3E}">
        <p14:creationId xmlns:p14="http://schemas.microsoft.com/office/powerpoint/2010/main" val="42435139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Open-source issues</a:t>
            </a:r>
            <a:endParaRPr lang="en-US" dirty="0"/>
          </a:p>
        </p:txBody>
      </p:sp>
      <p:sp>
        <p:nvSpPr>
          <p:cNvPr id="3" name="Content Placeholder 2"/>
          <p:cNvSpPr>
            <a:spLocks noGrp="1"/>
          </p:cNvSpPr>
          <p:nvPr>
            <p:ph idx="1"/>
          </p:nvPr>
        </p:nvSpPr>
        <p:spPr/>
        <p:txBody>
          <a:bodyPr/>
          <a:lstStyle/>
          <a:p>
            <a:pPr marL="0" indent="0">
              <a:buNone/>
            </a:pPr>
            <a:r>
              <a:rPr lang="en-US" dirty="0" smtClean="0"/>
              <a:t>When you develop a new software:</a:t>
            </a:r>
          </a:p>
          <a:p>
            <a:r>
              <a:rPr lang="en-US" dirty="0" smtClean="0"/>
              <a:t>Should the product that is being developed make use of Open-source components?</a:t>
            </a:r>
            <a:endParaRPr lang="en-GB" dirty="0" smtClean="0"/>
          </a:p>
          <a:p>
            <a:r>
              <a:rPr lang="en-US" dirty="0" smtClean="0"/>
              <a:t>Should an Open-source approach be used for the software’s development?</a:t>
            </a:r>
          </a:p>
          <a:p>
            <a:pPr>
              <a:buNone/>
            </a:pPr>
            <a:endParaRPr lang="en-GB" dirty="0" smtClean="0"/>
          </a:p>
          <a:p>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82</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places to search for Open-source SW (code)</a:t>
            </a:r>
            <a:endParaRPr lang="en-CA" dirty="0"/>
          </a:p>
        </p:txBody>
      </p:sp>
      <p:sp>
        <p:nvSpPr>
          <p:cNvPr id="3" name="Content Placeholder 2"/>
          <p:cNvSpPr>
            <a:spLocks noGrp="1"/>
          </p:cNvSpPr>
          <p:nvPr>
            <p:ph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83</a:t>
            </a:fld>
            <a:endParaRPr lang="en-US"/>
          </a:p>
        </p:txBody>
      </p:sp>
      <p:pic>
        <p:nvPicPr>
          <p:cNvPr id="7" name="Picture 6"/>
          <p:cNvPicPr>
            <a:picLocks noChangeAspect="1"/>
          </p:cNvPicPr>
          <p:nvPr/>
        </p:nvPicPr>
        <p:blipFill>
          <a:blip r:embed="rId2"/>
          <a:stretch>
            <a:fillRect/>
          </a:stretch>
        </p:blipFill>
        <p:spPr>
          <a:xfrm>
            <a:off x="47623" y="887412"/>
            <a:ext cx="8931277" cy="5580473"/>
          </a:xfrm>
          <a:prstGeom prst="rect">
            <a:avLst/>
          </a:prstGeom>
        </p:spPr>
      </p:pic>
      <p:sp>
        <p:nvSpPr>
          <p:cNvPr id="8" name="Rounded Rectangle 7"/>
          <p:cNvSpPr/>
          <p:nvPr/>
        </p:nvSpPr>
        <p:spPr>
          <a:xfrm>
            <a:off x="2905123" y="3823390"/>
            <a:ext cx="5417242" cy="523875"/>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679135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places to search for Open-source SW (code)</a:t>
            </a:r>
            <a:endParaRPr lang="en-CA" dirty="0"/>
          </a:p>
        </p:txBody>
      </p:sp>
      <p:sp>
        <p:nvSpPr>
          <p:cNvPr id="3" name="Content Placeholder 2"/>
          <p:cNvSpPr>
            <a:spLocks noGrp="1"/>
          </p:cNvSpPr>
          <p:nvPr>
            <p:ph idx="1"/>
          </p:nvPr>
        </p:nvSpPr>
        <p:spPr/>
        <p:txBody>
          <a:bodyPr/>
          <a:lstStyle/>
          <a:p>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84</a:t>
            </a:fld>
            <a:endParaRPr lang="en-US"/>
          </a:p>
        </p:txBody>
      </p:sp>
      <p:pic>
        <p:nvPicPr>
          <p:cNvPr id="6" name="Picture 5"/>
          <p:cNvPicPr>
            <a:picLocks noChangeAspect="1"/>
          </p:cNvPicPr>
          <p:nvPr/>
        </p:nvPicPr>
        <p:blipFill>
          <a:blip r:embed="rId2"/>
          <a:stretch>
            <a:fillRect/>
          </a:stretch>
        </p:blipFill>
        <p:spPr>
          <a:xfrm>
            <a:off x="12700" y="0"/>
            <a:ext cx="8509000" cy="6831396"/>
          </a:xfrm>
          <a:prstGeom prst="rect">
            <a:avLst/>
          </a:prstGeom>
        </p:spPr>
      </p:pic>
    </p:spTree>
    <p:extLst>
      <p:ext uri="{BB962C8B-B14F-4D97-AF65-F5344CB8AC3E}">
        <p14:creationId xmlns:p14="http://schemas.microsoft.com/office/powerpoint/2010/main" val="3084934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places to search for Open-source SW (code)</a:t>
            </a:r>
            <a:endParaRPr lang="en-CA" dirty="0"/>
          </a:p>
        </p:txBody>
      </p:sp>
      <p:sp>
        <p:nvSpPr>
          <p:cNvPr id="3" name="Content Placeholder 2"/>
          <p:cNvSpPr>
            <a:spLocks noGrp="1"/>
          </p:cNvSpPr>
          <p:nvPr>
            <p:ph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85</a:t>
            </a:fld>
            <a:endParaRPr lang="en-US"/>
          </a:p>
        </p:txBody>
      </p:sp>
      <p:pic>
        <p:nvPicPr>
          <p:cNvPr id="6" name="Picture 5"/>
          <p:cNvPicPr>
            <a:picLocks noChangeAspect="1"/>
          </p:cNvPicPr>
          <p:nvPr/>
        </p:nvPicPr>
        <p:blipFill>
          <a:blip r:embed="rId2"/>
          <a:stretch>
            <a:fillRect/>
          </a:stretch>
        </p:blipFill>
        <p:spPr>
          <a:xfrm>
            <a:off x="316705" y="1001166"/>
            <a:ext cx="7951787" cy="5423446"/>
          </a:xfrm>
          <a:prstGeom prst="rect">
            <a:avLst/>
          </a:prstGeom>
        </p:spPr>
      </p:pic>
    </p:spTree>
    <p:extLst>
      <p:ext uri="{BB962C8B-B14F-4D97-AF65-F5344CB8AC3E}">
        <p14:creationId xmlns:p14="http://schemas.microsoft.com/office/powerpoint/2010/main" val="23325695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Open-source business</a:t>
            </a:r>
            <a:endParaRPr lang="en-US" dirty="0"/>
          </a:p>
        </p:txBody>
      </p:sp>
      <p:sp>
        <p:nvSpPr>
          <p:cNvPr id="3" name="Content Placeholder 2"/>
          <p:cNvSpPr>
            <a:spLocks noGrp="1"/>
          </p:cNvSpPr>
          <p:nvPr>
            <p:ph idx="1"/>
          </p:nvPr>
        </p:nvSpPr>
        <p:spPr/>
        <p:txBody>
          <a:bodyPr/>
          <a:lstStyle/>
          <a:p>
            <a:r>
              <a:rPr lang="en-US" dirty="0" smtClean="0"/>
              <a:t>More and more product companies are using an Open-source approach to development. </a:t>
            </a:r>
          </a:p>
          <a:p>
            <a:r>
              <a:rPr lang="en-US" dirty="0" smtClean="0"/>
              <a:t>Their business model is not reliant on selling a software product but on selling support for that product. </a:t>
            </a:r>
          </a:p>
          <a:p>
            <a:r>
              <a:rPr lang="en-US" dirty="0" smtClean="0"/>
              <a:t>They believe that involving the Open-source community will allow software to be developed more cheaply, more quickly and will create a community of users for the software.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86</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Open-source licensing</a:t>
            </a:r>
            <a:endParaRPr lang="en-US" dirty="0"/>
          </a:p>
        </p:txBody>
      </p:sp>
      <p:sp>
        <p:nvSpPr>
          <p:cNvPr id="3" name="Content Placeholder 2"/>
          <p:cNvSpPr>
            <a:spLocks noGrp="1"/>
          </p:cNvSpPr>
          <p:nvPr>
            <p:ph idx="1"/>
          </p:nvPr>
        </p:nvSpPr>
        <p:spPr/>
        <p:txBody>
          <a:bodyPr/>
          <a:lstStyle/>
          <a:p>
            <a:r>
              <a:rPr lang="en-US" dirty="0" smtClean="0"/>
              <a:t>A fundamental principle of open-source development is that source code should be freely available, this does not mean that anyone can do as they wish with that code.</a:t>
            </a:r>
          </a:p>
          <a:p>
            <a:pPr lvl="1"/>
            <a:r>
              <a:rPr lang="en-US" dirty="0" smtClean="0"/>
              <a:t>Legally, the developer of the code (either a company or an individual) still owns the code. They can place restrictions on how it is used by including legally binding conditions in an Open-source software license. </a:t>
            </a:r>
          </a:p>
          <a:p>
            <a:pPr lvl="1"/>
            <a:r>
              <a:rPr lang="en-US" dirty="0" smtClean="0"/>
              <a:t>Some Open-source developers believe that if an Open-source component is used to develop a new system, then that system should also be Open-source. </a:t>
            </a:r>
          </a:p>
          <a:p>
            <a:pPr lvl="1"/>
            <a:r>
              <a:rPr lang="en-US" dirty="0" smtClean="0"/>
              <a:t>Others are willing to allow their code to be used without this restriction. The developed systems may be proprietary and sold as closed source systems.</a:t>
            </a:r>
            <a:endParaRPr lang="en-GB" dirty="0" smtClean="0"/>
          </a:p>
          <a:p>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87</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 models</a:t>
            </a:r>
            <a:endParaRPr lang="en-US" dirty="0"/>
          </a:p>
        </p:txBody>
      </p:sp>
      <p:sp>
        <p:nvSpPr>
          <p:cNvPr id="3" name="Content Placeholder 2"/>
          <p:cNvSpPr>
            <a:spLocks noGrp="1"/>
          </p:cNvSpPr>
          <p:nvPr>
            <p:ph idx="1"/>
          </p:nvPr>
        </p:nvSpPr>
        <p:spPr/>
        <p:txBody>
          <a:bodyPr/>
          <a:lstStyle/>
          <a:p>
            <a:r>
              <a:rPr lang="en-US" sz="2200" dirty="0" smtClean="0"/>
              <a:t>The GNU General Public License (GPL). This is a so-called ‘reciprocal’ license that means that if you use Open-source software that is licensed under the GPL license, then you must make that software Open-source. </a:t>
            </a:r>
            <a:endParaRPr lang="en-GB" sz="2200" dirty="0" smtClean="0"/>
          </a:p>
          <a:p>
            <a:r>
              <a:rPr lang="en-US" sz="2200" dirty="0" smtClean="0"/>
              <a:t>The GNU Lesser General Public License (LGPL) is a variant of the GPL license where you can write components that link to Open-source code without having to publish the source of these components. </a:t>
            </a:r>
            <a:endParaRPr lang="en-GB" sz="2200" dirty="0" smtClean="0"/>
          </a:p>
          <a:p>
            <a:r>
              <a:rPr lang="en-US" sz="2200" dirty="0" smtClean="0"/>
              <a:t>The Berkley Standard Distribution (BSD) License. This is a non-reciprocal license, which means you are not obliged to re-publish any changes or modifications made to Open-source code. You can include the code in proprietary systems that are sold.</a:t>
            </a:r>
            <a:endParaRPr lang="en-GB" sz="2200" dirty="0" smtClean="0"/>
          </a:p>
          <a:p>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88</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 models</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89</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
        <p:nvSpPr>
          <p:cNvPr id="6" name="Content Placeholder 5"/>
          <p:cNvSpPr>
            <a:spLocks noGrp="1"/>
          </p:cNvSpPr>
          <p:nvPr>
            <p:ph idx="1"/>
          </p:nvPr>
        </p:nvSpPr>
        <p:spPr/>
        <p:txBody>
          <a:bodyPr/>
          <a:lstStyle/>
          <a:p>
            <a:endParaRPr lang="en-CA"/>
          </a:p>
        </p:txBody>
      </p:sp>
      <p:pic>
        <p:nvPicPr>
          <p:cNvPr id="27650" name="Picture 2" descr="http://timreview.ca/ojs/february11/february11_daffar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99" y="1126425"/>
            <a:ext cx="9009125" cy="417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6958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UML books</a:t>
            </a:r>
            <a:endParaRPr lang="tr-TR" dirty="0"/>
          </a:p>
        </p:txBody>
      </p:sp>
      <p:sp>
        <p:nvSpPr>
          <p:cNvPr id="3" name="Content Placeholder 2"/>
          <p:cNvSpPr>
            <a:spLocks noGrp="1"/>
          </p:cNvSpPr>
          <p:nvPr>
            <p:ph idx="1"/>
          </p:nvPr>
        </p:nvSpPr>
        <p:spPr>
          <a:xfrm>
            <a:off x="-1" y="762000"/>
            <a:ext cx="4657118" cy="5435600"/>
          </a:xfrm>
        </p:spPr>
        <p:txBody>
          <a:bodyPr/>
          <a:lstStyle/>
          <a:p>
            <a:r>
              <a:rPr lang="en-US" dirty="0"/>
              <a:t>208 books on from its inception in 1997 until 2009.</a:t>
            </a:r>
            <a:endParaRPr lang="tr-TR"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9</a:t>
            </a:fld>
            <a:endParaRPr lang="en-US"/>
          </a:p>
        </p:txBody>
      </p:sp>
      <p:pic>
        <p:nvPicPr>
          <p:cNvPr id="6" name="Picture 5"/>
          <p:cNvPicPr>
            <a:picLocks noChangeAspect="1"/>
          </p:cNvPicPr>
          <p:nvPr/>
        </p:nvPicPr>
        <p:blipFill>
          <a:blip r:embed="rId2"/>
          <a:stretch>
            <a:fillRect/>
          </a:stretch>
        </p:blipFill>
        <p:spPr>
          <a:xfrm>
            <a:off x="177079" y="4196837"/>
            <a:ext cx="7378700" cy="2295400"/>
          </a:xfrm>
          <a:prstGeom prst="rect">
            <a:avLst/>
          </a:prstGeom>
          <a:ln>
            <a:solidFill>
              <a:srgbClr val="0070C0"/>
            </a:solidFill>
          </a:ln>
        </p:spPr>
      </p:pic>
      <p:pic>
        <p:nvPicPr>
          <p:cNvPr id="7" name="Picture 6"/>
          <p:cNvPicPr>
            <a:picLocks noChangeAspect="1"/>
          </p:cNvPicPr>
          <p:nvPr/>
        </p:nvPicPr>
        <p:blipFill rotWithShape="1">
          <a:blip r:embed="rId3"/>
          <a:srcRect b="11261"/>
          <a:stretch/>
        </p:blipFill>
        <p:spPr>
          <a:xfrm>
            <a:off x="4657117" y="1"/>
            <a:ext cx="4539271" cy="5003799"/>
          </a:xfrm>
          <a:prstGeom prst="rect">
            <a:avLst/>
          </a:prstGeom>
        </p:spPr>
      </p:pic>
    </p:spTree>
    <p:extLst>
      <p:ext uri="{BB962C8B-B14F-4D97-AF65-F5344CB8AC3E}">
        <p14:creationId xmlns:p14="http://schemas.microsoft.com/office/powerpoint/2010/main" val="20428330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 management</a:t>
            </a:r>
            <a:endParaRPr lang="en-US" dirty="0"/>
          </a:p>
        </p:txBody>
      </p:sp>
      <p:sp>
        <p:nvSpPr>
          <p:cNvPr id="3" name="Content Placeholder 2"/>
          <p:cNvSpPr>
            <a:spLocks noGrp="1"/>
          </p:cNvSpPr>
          <p:nvPr>
            <p:ph idx="1"/>
          </p:nvPr>
        </p:nvSpPr>
        <p:spPr/>
        <p:txBody>
          <a:bodyPr/>
          <a:lstStyle/>
          <a:p>
            <a:r>
              <a:rPr lang="en-US" dirty="0" smtClean="0"/>
              <a:t>Establish a system for maintaining information about open-source components that are downloaded and used. </a:t>
            </a:r>
            <a:endParaRPr lang="en-GB" dirty="0" smtClean="0"/>
          </a:p>
          <a:p>
            <a:r>
              <a:rPr lang="en-US" dirty="0" smtClean="0"/>
              <a:t>Be aware of the different types of licenses and understand how a component is licensed before it is used. </a:t>
            </a:r>
            <a:endParaRPr lang="en-GB" dirty="0" smtClean="0"/>
          </a:p>
          <a:p>
            <a:r>
              <a:rPr lang="en-US" dirty="0" smtClean="0"/>
              <a:t>Be aware of evolution pathways for components. </a:t>
            </a:r>
            <a:endParaRPr lang="en-GB" dirty="0" smtClean="0"/>
          </a:p>
          <a:p>
            <a:r>
              <a:rPr lang="en-US" dirty="0" smtClean="0"/>
              <a:t>Educate people about Open-source. </a:t>
            </a:r>
            <a:endParaRPr lang="en-GB" dirty="0" smtClean="0"/>
          </a:p>
          <a:p>
            <a:r>
              <a:rPr lang="en-US" dirty="0" smtClean="0"/>
              <a:t>Have auditing systems in place. </a:t>
            </a:r>
            <a:endParaRPr lang="en-GB" dirty="0" smtClean="0"/>
          </a:p>
          <a:p>
            <a:r>
              <a:rPr lang="en-US" dirty="0" smtClean="0"/>
              <a:t>Participate in the Open-source community.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90</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Chapter 7 – Design and Implementation</a:t>
            </a:r>
            <a:endParaRPr lang="en-US" dirty="0"/>
          </a:p>
        </p:txBody>
      </p:sp>
      <p:sp>
        <p:nvSpPr>
          <p:cNvPr id="3" name="Content Placeholder 2"/>
          <p:cNvSpPr>
            <a:spLocks noGrp="1"/>
          </p:cNvSpPr>
          <p:nvPr>
            <p:ph idx="1"/>
          </p:nvPr>
        </p:nvSpPr>
        <p:spPr/>
        <p:txBody>
          <a:bodyPr/>
          <a:lstStyle/>
          <a:p>
            <a:r>
              <a:rPr lang="en-US" dirty="0"/>
              <a:t>Object-oriented design using the </a:t>
            </a:r>
            <a:r>
              <a:rPr lang="en-US" dirty="0" smtClean="0"/>
              <a:t>UML</a:t>
            </a:r>
          </a:p>
          <a:p>
            <a:r>
              <a:rPr lang="en-US" dirty="0" smtClean="0"/>
              <a:t>Design patterns</a:t>
            </a:r>
            <a:endParaRPr lang="en-GB" dirty="0" smtClean="0"/>
          </a:p>
          <a:p>
            <a:r>
              <a:rPr lang="en-US" dirty="0" smtClean="0"/>
              <a:t>Implementation issues</a:t>
            </a:r>
            <a:endParaRPr lang="en-GB" dirty="0" smtClean="0"/>
          </a:p>
          <a:p>
            <a:r>
              <a:rPr lang="en-US" dirty="0" smtClean="0"/>
              <a:t>Open-source development</a:t>
            </a:r>
            <a:r>
              <a:rPr lang="en-GB" dirty="0" smtClean="0"/>
              <a:t>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91</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extLst>
      <p:ext uri="{BB962C8B-B14F-4D97-AF65-F5344CB8AC3E}">
        <p14:creationId xmlns:p14="http://schemas.microsoft.com/office/powerpoint/2010/main" val="101314821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smtClean="0"/>
              <a:t>For students</a:t>
            </a:r>
            <a:endParaRPr lang="en-CA" sz="4000" dirty="0"/>
          </a:p>
        </p:txBody>
      </p:sp>
      <p:sp>
        <p:nvSpPr>
          <p:cNvPr id="3" name="Subtitle 2"/>
          <p:cNvSpPr>
            <a:spLocks noGrp="1"/>
          </p:cNvSpPr>
          <p:nvPr>
            <p:ph type="subTitle"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92</a:t>
            </a:fld>
            <a:endParaRPr lang="en-US"/>
          </a:p>
        </p:txBody>
      </p:sp>
    </p:spTree>
    <p:extLst>
      <p:ext uri="{BB962C8B-B14F-4D97-AF65-F5344CB8AC3E}">
        <p14:creationId xmlns:p14="http://schemas.microsoft.com/office/powerpoint/2010/main" val="41358179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GB" dirty="0"/>
              <a:t>Design </a:t>
            </a:r>
            <a:r>
              <a:rPr lang="en-GB" dirty="0" smtClean="0"/>
              <a:t>patterns: </a:t>
            </a:r>
            <a:br>
              <a:rPr lang="en-GB" dirty="0" smtClean="0"/>
            </a:br>
            <a:r>
              <a:rPr lang="en-GB" dirty="0" smtClean="0"/>
              <a:t>many of them</a:t>
            </a:r>
            <a:endParaRPr lang="en-US" dirty="0"/>
          </a:p>
        </p:txBody>
      </p:sp>
      <p:sp>
        <p:nvSpPr>
          <p:cNvPr id="6" name="Content Placeholder 5"/>
          <p:cNvSpPr>
            <a:spLocks noGrp="1"/>
          </p:cNvSpPr>
          <p:nvPr>
            <p:ph idx="1"/>
          </p:nvPr>
        </p:nvSpPr>
        <p:spPr/>
        <p:txBody>
          <a:bodyPr/>
          <a:lstStyle/>
          <a:p>
            <a:endParaRPr lang="en-US" dirty="0" smtClean="0"/>
          </a:p>
          <a:p>
            <a:endParaRPr lang="en-CA" dirty="0"/>
          </a:p>
        </p:txBody>
      </p:sp>
      <p:sp>
        <p:nvSpPr>
          <p:cNvPr id="4" name="Altbilgi Yer Tutucusu 3"/>
          <p:cNvSpPr>
            <a:spLocks noGrp="1"/>
          </p:cNvSpPr>
          <p:nvPr>
            <p:ph type="ftr" sz="quarter" idx="11"/>
          </p:nvPr>
        </p:nvSpPr>
        <p:spPr/>
        <p:txBody>
          <a:bodyPr/>
          <a:lstStyle/>
          <a:p>
            <a:r>
              <a:rPr lang="en-US" smtClean="0"/>
              <a:t>Chapter 7 Design and implementation</a:t>
            </a:r>
            <a:endParaRPr lang="en-US"/>
          </a:p>
        </p:txBody>
      </p:sp>
      <p:sp>
        <p:nvSpPr>
          <p:cNvPr id="5" name="Slayt Numarası Yer Tutucusu 4"/>
          <p:cNvSpPr>
            <a:spLocks noGrp="1"/>
          </p:cNvSpPr>
          <p:nvPr>
            <p:ph type="sldNum" sz="quarter" idx="12"/>
          </p:nvPr>
        </p:nvSpPr>
        <p:spPr/>
        <p:txBody>
          <a:bodyPr/>
          <a:lstStyle/>
          <a:p>
            <a:fld id="{EC83099C-5FA5-B04A-B819-64718E2A253A}" type="slidenum">
              <a:rPr lang="en-US" smtClean="0"/>
              <a:pPr/>
              <a:t>93</a:t>
            </a:fld>
            <a:endParaRPr lang="en-US"/>
          </a:p>
        </p:txBody>
      </p:sp>
      <p:pic>
        <p:nvPicPr>
          <p:cNvPr id="3074" name="Picture 2" descr="https://nasir.files.wordpress.com/2009/11/design_pattern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900" y="0"/>
            <a:ext cx="5743575" cy="675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748219"/>
      </p:ext>
    </p:extLst>
  </p:cSld>
  <p:clrMapOvr>
    <a:masterClrMapping/>
  </p:clrMapOvr>
  <p:timing>
    <p:tnLst>
      <p:par>
        <p:cTn id="1" dur="indefinite" restart="never" nodeType="tmRoot"/>
      </p:par>
    </p:tnLst>
  </p:timing>
</p:sld>
</file>

<file path=ppt/theme/theme1.xml><?xml version="1.0" encoding="utf-8"?>
<a:theme xmlns:a="http://schemas.openxmlformats.org/drawingml/2006/main" name="SE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SE9.thmx</Template>
  <TotalTime>1284</TotalTime>
  <Words>3612</Words>
  <Application>Microsoft Office PowerPoint</Application>
  <PresentationFormat>Ekran Gösterisi (4:3)</PresentationFormat>
  <Paragraphs>481</Paragraphs>
  <Slides>93</Slides>
  <Notes>1</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93</vt:i4>
      </vt:variant>
    </vt:vector>
  </HeadingPairs>
  <TitlesOfParts>
    <vt:vector size="99" baseType="lpstr">
      <vt:lpstr>ＭＳ Ｐゴシック</vt:lpstr>
      <vt:lpstr>Arial</vt:lpstr>
      <vt:lpstr>Calibri</vt:lpstr>
      <vt:lpstr>Times New Roman</vt:lpstr>
      <vt:lpstr>Wingdings</vt:lpstr>
      <vt:lpstr>SE9</vt:lpstr>
      <vt:lpstr>PowerPoint Sunusu</vt:lpstr>
      <vt:lpstr>Chapter 7 – Design and Implementation</vt:lpstr>
      <vt:lpstr>From the book</vt:lpstr>
      <vt:lpstr>Chapter 7 – Design and Implementation</vt:lpstr>
      <vt:lpstr>Chapter 7 – Design and Implementation</vt:lpstr>
      <vt:lpstr>More about UML</vt:lpstr>
      <vt:lpstr>More about UML</vt:lpstr>
      <vt:lpstr>More about UML</vt:lpstr>
      <vt:lpstr>Lots of UML books</vt:lpstr>
      <vt:lpstr>Lots of UML books: a few of them</vt:lpstr>
      <vt:lpstr>Lots of UML books: a few of them</vt:lpstr>
      <vt:lpstr>Lots of UML books: by programming language</vt:lpstr>
      <vt:lpstr>Lots of UML books: by programming language</vt:lpstr>
      <vt:lpstr>Lots of UML books: by programming language</vt:lpstr>
      <vt:lpstr>Chapter 7 – Design and Implementation</vt:lpstr>
      <vt:lpstr>Design patterns</vt:lpstr>
      <vt:lpstr>Design patterns: An example Multiple displays using the Observer pattern </vt:lpstr>
      <vt:lpstr>The Observer pattern</vt:lpstr>
      <vt:lpstr>Design patterns</vt:lpstr>
      <vt:lpstr>Pattern elements</vt:lpstr>
      <vt:lpstr>REMINDER:  Multiple displays using the Observer pattern </vt:lpstr>
      <vt:lpstr>A UML model of the Observer pattern </vt:lpstr>
      <vt:lpstr>In-class exercise</vt:lpstr>
      <vt:lpstr>In-class exercise</vt:lpstr>
      <vt:lpstr>Design patterns</vt:lpstr>
      <vt:lpstr>Design patterns: many of them</vt:lpstr>
      <vt:lpstr>Design patterns: Gang of Four (GoF)</vt:lpstr>
      <vt:lpstr>Design patterns: many of them</vt:lpstr>
      <vt:lpstr>Design patterns: We just spent a few minutes!</vt:lpstr>
      <vt:lpstr>Chapter 7 – Design and Implementation</vt:lpstr>
      <vt:lpstr>Implementation issues</vt:lpstr>
      <vt:lpstr>Implementation issues</vt:lpstr>
      <vt:lpstr>Code Reuse:  A bit of history</vt:lpstr>
      <vt:lpstr>Reuse</vt:lpstr>
      <vt:lpstr>A spectrum of reuse</vt:lpstr>
      <vt:lpstr>Types of reuse</vt:lpstr>
      <vt:lpstr>Reuse levels</vt:lpstr>
      <vt:lpstr>Use versus reuse</vt:lpstr>
      <vt:lpstr>Reuse costs</vt:lpstr>
      <vt:lpstr>Reuse: costs versus benefits</vt:lpstr>
      <vt:lpstr>Book on Reuse: Many…</vt:lpstr>
      <vt:lpstr>Implementation issues</vt:lpstr>
      <vt:lpstr>Configuration management</vt:lpstr>
      <vt:lpstr>Configuration management activities</vt:lpstr>
      <vt:lpstr>Configuration management: Version management</vt:lpstr>
      <vt:lpstr>Configuration management: Version management</vt:lpstr>
      <vt:lpstr>Configuration management:  Version management</vt:lpstr>
      <vt:lpstr>Configuration management: Version management</vt:lpstr>
      <vt:lpstr>Configuration management: Version management</vt:lpstr>
      <vt:lpstr>Configuration management: Version management</vt:lpstr>
      <vt:lpstr>Configuration management: Version management</vt:lpstr>
      <vt:lpstr>Configuration management: System integration</vt:lpstr>
      <vt:lpstr>Configuration management: System integration</vt:lpstr>
      <vt:lpstr>Configuration management: System integration</vt:lpstr>
      <vt:lpstr>Configuration management: System integration</vt:lpstr>
      <vt:lpstr>Configuration management: Issue tracking</vt:lpstr>
      <vt:lpstr>Configuration management: Issue tracking</vt:lpstr>
      <vt:lpstr>Configuration management: Issue tracking</vt:lpstr>
      <vt:lpstr>Configuration management: Issue tracking</vt:lpstr>
      <vt:lpstr>Configuration management: Issue tracking</vt:lpstr>
      <vt:lpstr>Configuration management: Issue tracking</vt:lpstr>
      <vt:lpstr>Configuration management: Issue tracking</vt:lpstr>
      <vt:lpstr>Configuration management: Issue tracking</vt:lpstr>
      <vt:lpstr>Configuration management: Issue tracking</vt:lpstr>
      <vt:lpstr>Configuration management: Issue tracking</vt:lpstr>
      <vt:lpstr>Configuration management: Issue tracking</vt:lpstr>
      <vt:lpstr>Configuration management: Issue tracking</vt:lpstr>
      <vt:lpstr>Configuration management: Issue tracking</vt:lpstr>
      <vt:lpstr>Implementation issues</vt:lpstr>
      <vt:lpstr>Host-target development</vt:lpstr>
      <vt:lpstr>Host-target development</vt:lpstr>
      <vt:lpstr>Host-target development</vt:lpstr>
      <vt:lpstr>Host-target development</vt:lpstr>
      <vt:lpstr>Development platform tools</vt:lpstr>
      <vt:lpstr>Integrated development environments (IDEs)</vt:lpstr>
      <vt:lpstr>Chapter 7 – Design and Implementation</vt:lpstr>
      <vt:lpstr>Open-source development</vt:lpstr>
      <vt:lpstr>Open-source systems</vt:lpstr>
      <vt:lpstr>A closer look at Linux</vt:lpstr>
      <vt:lpstr>A closer look at Linux</vt:lpstr>
      <vt:lpstr>A closer look at Linux: More…</vt:lpstr>
      <vt:lpstr>Open-source issues</vt:lpstr>
      <vt:lpstr>Lots of places to search for Open-source SW (code)</vt:lpstr>
      <vt:lpstr>Lots of places to search for Open-source SW (code)</vt:lpstr>
      <vt:lpstr>Lots of places to search for Open-source SW (code)</vt:lpstr>
      <vt:lpstr>Open-source business</vt:lpstr>
      <vt:lpstr>Open-source licensing</vt:lpstr>
      <vt:lpstr>License models</vt:lpstr>
      <vt:lpstr>License models</vt:lpstr>
      <vt:lpstr>License management</vt:lpstr>
      <vt:lpstr>END OF Chapter 7 – Design and Implementation</vt:lpstr>
      <vt:lpstr>For students</vt:lpstr>
      <vt:lpstr>Design patterns:  many of them</vt:lpstr>
    </vt:vector>
  </TitlesOfParts>
  <Company>St Andrews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7</dc:title>
  <dc:creator>Ian Sommerville</dc:creator>
  <cp:lastModifiedBy>Ayça Tarhan</cp:lastModifiedBy>
  <cp:revision>54</cp:revision>
  <dcterms:created xsi:type="dcterms:W3CDTF">2010-01-21T17:21:03Z</dcterms:created>
  <dcterms:modified xsi:type="dcterms:W3CDTF">2018-03-29T09:46:25Z</dcterms:modified>
</cp:coreProperties>
</file>